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65" r:id="rId3"/>
    <p:sldId id="268" r:id="rId4"/>
    <p:sldId id="263" r:id="rId5"/>
    <p:sldId id="282" r:id="rId6"/>
    <p:sldId id="279" r:id="rId7"/>
    <p:sldId id="274" r:id="rId8"/>
    <p:sldId id="280" r:id="rId9"/>
    <p:sldId id="281" r:id="rId10"/>
    <p:sldId id="267" r:id="rId11"/>
    <p:sldId id="266" r:id="rId12"/>
    <p:sldId id="258" r:id="rId13"/>
    <p:sldId id="269" r:id="rId14"/>
    <p:sldId id="271" r:id="rId15"/>
    <p:sldId id="273" r:id="rId16"/>
    <p:sldId id="261" r:id="rId17"/>
    <p:sldId id="262" r:id="rId18"/>
    <p:sldId id="264" r:id="rId19"/>
    <p:sldId id="272" r:id="rId20"/>
    <p:sldId id="275" r:id="rId21"/>
    <p:sldId id="277" r:id="rId22"/>
    <p:sldId id="284" r:id="rId23"/>
    <p:sldId id="285" r:id="rId24"/>
    <p:sldId id="287" r:id="rId25"/>
    <p:sldId id="286"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7" d="100"/>
          <a:sy n="67" d="100"/>
        </p:scale>
        <p:origin x="-202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ABE802-BD67-B44C-8259-47231A8A01B9}" type="doc">
      <dgm:prSet loTypeId="urn:microsoft.com/office/officeart/2005/8/layout/cycle5" loCatId="" qsTypeId="urn:microsoft.com/office/officeart/2005/8/quickstyle/simple4" qsCatId="simple" csTypeId="urn:microsoft.com/office/officeart/2005/8/colors/accent1_2" csCatId="accent1" phldr="1"/>
      <dgm:spPr/>
      <dgm:t>
        <a:bodyPr/>
        <a:lstStyle/>
        <a:p>
          <a:endParaRPr lang="en-US"/>
        </a:p>
      </dgm:t>
    </dgm:pt>
    <dgm:pt modelId="{B5FC3E5E-0CCF-2945-8749-8427F5AB2DF3}">
      <dgm:prSet phldrT="[Text]"/>
      <dgm:spPr/>
      <dgm:t>
        <a:bodyPr/>
        <a:lstStyle/>
        <a:p>
          <a:r>
            <a:rPr lang="en-US" b="1" dirty="0">
              <a:solidFill>
                <a:srgbClr val="FFFFFF"/>
              </a:solidFill>
            </a:rPr>
            <a:t>Performance</a:t>
          </a:r>
        </a:p>
        <a:p>
          <a:r>
            <a:rPr lang="en-US" dirty="0">
              <a:solidFill>
                <a:srgbClr val="FFFFFF"/>
              </a:solidFill>
            </a:rPr>
            <a:t>Supervisee performs psychological </a:t>
          </a:r>
          <a:r>
            <a:rPr lang="en-US" dirty="0" smtClean="0">
              <a:solidFill>
                <a:srgbClr val="FFFFFF"/>
              </a:solidFill>
            </a:rPr>
            <a:t>service</a:t>
          </a:r>
        </a:p>
        <a:p>
          <a:r>
            <a:rPr lang="en-US" dirty="0" smtClean="0">
              <a:solidFill>
                <a:srgbClr val="FFFFFF"/>
              </a:solidFill>
            </a:rPr>
            <a:t>Supervisee Self-assessment</a:t>
          </a:r>
          <a:endParaRPr lang="en-US" dirty="0">
            <a:solidFill>
              <a:srgbClr val="FFFFFF"/>
            </a:solidFill>
          </a:endParaRPr>
        </a:p>
      </dgm:t>
    </dgm:pt>
    <dgm:pt modelId="{9BB761F6-3962-4048-887E-52E178C7B927}" type="parTrans" cxnId="{891CA029-8DEE-E448-80B3-F6487E29730F}">
      <dgm:prSet/>
      <dgm:spPr/>
      <dgm:t>
        <a:bodyPr/>
        <a:lstStyle/>
        <a:p>
          <a:endParaRPr lang="en-US"/>
        </a:p>
      </dgm:t>
    </dgm:pt>
    <dgm:pt modelId="{40A34338-8165-2544-98E2-807AE2F70DA7}" type="sibTrans" cxnId="{891CA029-8DEE-E448-80B3-F6487E29730F}">
      <dgm:prSet/>
      <dgm:spPr/>
      <dgm:t>
        <a:bodyPr/>
        <a:lstStyle/>
        <a:p>
          <a:endParaRPr lang="en-US"/>
        </a:p>
      </dgm:t>
    </dgm:pt>
    <dgm:pt modelId="{EC781593-90A1-EE47-B5FF-21DA219D443F}">
      <dgm:prSet phldrT="[Text]"/>
      <dgm:spPr/>
      <dgm:t>
        <a:bodyPr/>
        <a:lstStyle/>
        <a:p>
          <a:r>
            <a:rPr lang="en-US" b="1" dirty="0">
              <a:solidFill>
                <a:srgbClr val="FFFFFF"/>
              </a:solidFill>
            </a:rPr>
            <a:t>Observation</a:t>
          </a:r>
        </a:p>
        <a:p>
          <a:r>
            <a:rPr lang="en-US" dirty="0">
              <a:solidFill>
                <a:srgbClr val="FFFFFF"/>
              </a:solidFill>
            </a:rPr>
            <a:t>Direct Observation (live supervision and/or review of recorded sessions</a:t>
          </a:r>
        </a:p>
        <a:p>
          <a:r>
            <a:rPr lang="en-US" dirty="0">
              <a:solidFill>
                <a:srgbClr val="FFFFFF"/>
              </a:solidFill>
            </a:rPr>
            <a:t>Review of </a:t>
          </a:r>
          <a:r>
            <a:rPr lang="en-US" dirty="0" smtClean="0">
              <a:solidFill>
                <a:srgbClr val="FFFFFF"/>
              </a:solidFill>
            </a:rPr>
            <a:t>client feedback</a:t>
          </a:r>
          <a:endParaRPr lang="en-US" dirty="0">
            <a:solidFill>
              <a:srgbClr val="FFFFFF"/>
            </a:solidFill>
          </a:endParaRPr>
        </a:p>
      </dgm:t>
    </dgm:pt>
    <dgm:pt modelId="{F9906572-45A3-1443-B7AD-C317930C5681}" type="parTrans" cxnId="{050D90FC-70BA-374D-BA20-E8AAD131E110}">
      <dgm:prSet/>
      <dgm:spPr/>
      <dgm:t>
        <a:bodyPr/>
        <a:lstStyle/>
        <a:p>
          <a:endParaRPr lang="en-US"/>
        </a:p>
      </dgm:t>
    </dgm:pt>
    <dgm:pt modelId="{02082793-7C56-9B41-91BE-16D41ED2B0D4}" type="sibTrans" cxnId="{050D90FC-70BA-374D-BA20-E8AAD131E110}">
      <dgm:prSet/>
      <dgm:spPr/>
      <dgm:t>
        <a:bodyPr/>
        <a:lstStyle/>
        <a:p>
          <a:endParaRPr lang="en-US"/>
        </a:p>
      </dgm:t>
    </dgm:pt>
    <dgm:pt modelId="{A01AA768-00BA-7F49-ABEE-2415897EF864}">
      <dgm:prSet phldrT="[Text]"/>
      <dgm:spPr/>
      <dgm:t>
        <a:bodyPr/>
        <a:lstStyle/>
        <a:p>
          <a:r>
            <a:rPr lang="en-US" b="1" dirty="0">
              <a:solidFill>
                <a:srgbClr val="FFFFFF"/>
              </a:solidFill>
            </a:rPr>
            <a:t>Reflection</a:t>
          </a:r>
        </a:p>
        <a:p>
          <a:r>
            <a:rPr lang="en-US" dirty="0">
              <a:solidFill>
                <a:srgbClr val="FFFFFF"/>
              </a:solidFill>
            </a:rPr>
            <a:t>Supervisor and supervisee </a:t>
          </a:r>
          <a:r>
            <a:rPr lang="en-US" dirty="0" smtClean="0">
              <a:solidFill>
                <a:srgbClr val="FFFFFF"/>
              </a:solidFill>
            </a:rPr>
            <a:t>individually and </a:t>
          </a:r>
          <a:r>
            <a:rPr lang="en-US" dirty="0">
              <a:solidFill>
                <a:srgbClr val="FFFFFF"/>
              </a:solidFill>
            </a:rPr>
            <a:t>together reflect on observations</a:t>
          </a:r>
        </a:p>
      </dgm:t>
    </dgm:pt>
    <dgm:pt modelId="{027D5049-6A6E-6843-BA2E-950BB413B7ED}" type="parTrans" cxnId="{0E48AC6F-1143-8240-9828-326B30AA25CA}">
      <dgm:prSet/>
      <dgm:spPr/>
      <dgm:t>
        <a:bodyPr/>
        <a:lstStyle/>
        <a:p>
          <a:endParaRPr lang="en-US"/>
        </a:p>
      </dgm:t>
    </dgm:pt>
    <dgm:pt modelId="{77F79F8E-DAFC-BF4D-A148-67E3BC165CD9}" type="sibTrans" cxnId="{0E48AC6F-1143-8240-9828-326B30AA25CA}">
      <dgm:prSet/>
      <dgm:spPr/>
      <dgm:t>
        <a:bodyPr/>
        <a:lstStyle/>
        <a:p>
          <a:endParaRPr lang="en-US"/>
        </a:p>
      </dgm:t>
    </dgm:pt>
    <dgm:pt modelId="{9C6A2FEB-545C-2E40-AE2E-3B0EE160A477}">
      <dgm:prSet phldrT="[Text]"/>
      <dgm:spPr/>
      <dgm:t>
        <a:bodyPr/>
        <a:lstStyle/>
        <a:p>
          <a:r>
            <a:rPr lang="en-US" b="1" dirty="0" smtClean="0">
              <a:solidFill>
                <a:srgbClr val="FFFFFF"/>
              </a:solidFill>
            </a:rPr>
            <a:t>Feedback/</a:t>
          </a:r>
          <a:r>
            <a:rPr lang="en-US" b="1" dirty="0">
              <a:solidFill>
                <a:srgbClr val="FFFFFF"/>
              </a:solidFill>
            </a:rPr>
            <a:t>Evaluation</a:t>
          </a:r>
        </a:p>
        <a:p>
          <a:r>
            <a:rPr lang="en-US" dirty="0">
              <a:solidFill>
                <a:srgbClr val="FFFFFF"/>
              </a:solidFill>
            </a:rPr>
            <a:t>Supervisor </a:t>
          </a:r>
          <a:r>
            <a:rPr lang="en-US" dirty="0" smtClean="0">
              <a:solidFill>
                <a:srgbClr val="FFFFFF"/>
              </a:solidFill>
            </a:rPr>
            <a:t>encourages supervisee self-assessment and provides </a:t>
          </a:r>
          <a:r>
            <a:rPr lang="en-US" dirty="0">
              <a:solidFill>
                <a:srgbClr val="FFFFFF"/>
              </a:solidFill>
            </a:rPr>
            <a:t>formative evaluation/ feedback and summative </a:t>
          </a:r>
          <a:r>
            <a:rPr lang="en-US" dirty="0" smtClean="0">
              <a:solidFill>
                <a:srgbClr val="FFFFFF"/>
              </a:solidFill>
            </a:rPr>
            <a:t>evaluation factoring in  client outcome assessment</a:t>
          </a:r>
          <a:endParaRPr lang="en-US" dirty="0">
            <a:solidFill>
              <a:srgbClr val="FFFFFF"/>
            </a:solidFill>
          </a:endParaRPr>
        </a:p>
      </dgm:t>
    </dgm:pt>
    <dgm:pt modelId="{5C8E1FDC-21A8-A34C-9A69-BC151997E62F}" type="parTrans" cxnId="{03D80876-1D18-D44D-92A4-BF2C8E7E071F}">
      <dgm:prSet/>
      <dgm:spPr/>
      <dgm:t>
        <a:bodyPr/>
        <a:lstStyle/>
        <a:p>
          <a:endParaRPr lang="en-US"/>
        </a:p>
      </dgm:t>
    </dgm:pt>
    <dgm:pt modelId="{8EF34039-3E49-E045-AA62-D09A82086A5F}" type="sibTrans" cxnId="{03D80876-1D18-D44D-92A4-BF2C8E7E071F}">
      <dgm:prSet/>
      <dgm:spPr/>
      <dgm:t>
        <a:bodyPr/>
        <a:lstStyle/>
        <a:p>
          <a:endParaRPr lang="en-US"/>
        </a:p>
      </dgm:t>
    </dgm:pt>
    <dgm:pt modelId="{67FF6848-F056-6640-B3BB-D998B9486454}">
      <dgm:prSet phldrT="[Text]"/>
      <dgm:spPr/>
      <dgm:t>
        <a:bodyPr/>
        <a:lstStyle/>
        <a:p>
          <a:r>
            <a:rPr lang="en-US" b="1" dirty="0">
              <a:solidFill>
                <a:srgbClr val="FFFFFF"/>
              </a:solidFill>
            </a:rPr>
            <a:t>Planning</a:t>
          </a:r>
        </a:p>
        <a:p>
          <a:r>
            <a:rPr lang="en-US" dirty="0">
              <a:solidFill>
                <a:srgbClr val="FFFFFF"/>
              </a:solidFill>
            </a:rPr>
            <a:t>Identifies interventions/procedures to be performed</a:t>
          </a:r>
        </a:p>
        <a:p>
          <a:r>
            <a:rPr lang="en-US" dirty="0">
              <a:solidFill>
                <a:srgbClr val="FFFFFF"/>
              </a:solidFill>
            </a:rPr>
            <a:t>Instruction and experiential learning activities </a:t>
          </a:r>
        </a:p>
      </dgm:t>
    </dgm:pt>
    <dgm:pt modelId="{C501D909-CD39-3242-8429-F92317D78B10}" type="parTrans" cxnId="{42AF59E8-C5FB-C54A-8C2E-876CB955C53C}">
      <dgm:prSet/>
      <dgm:spPr/>
      <dgm:t>
        <a:bodyPr/>
        <a:lstStyle/>
        <a:p>
          <a:endParaRPr lang="en-US"/>
        </a:p>
      </dgm:t>
    </dgm:pt>
    <dgm:pt modelId="{AA6F6B28-6AC0-3941-A446-1271E467A3BB}" type="sibTrans" cxnId="{42AF59E8-C5FB-C54A-8C2E-876CB955C53C}">
      <dgm:prSet/>
      <dgm:spPr/>
      <dgm:t>
        <a:bodyPr/>
        <a:lstStyle/>
        <a:p>
          <a:endParaRPr lang="en-US"/>
        </a:p>
      </dgm:t>
    </dgm:pt>
    <dgm:pt modelId="{B07D8ABB-A97B-4F4C-B06A-D95A72DDC61E}" type="pres">
      <dgm:prSet presAssocID="{CFABE802-BD67-B44C-8259-47231A8A01B9}" presName="cycle" presStyleCnt="0">
        <dgm:presLayoutVars>
          <dgm:dir/>
          <dgm:resizeHandles val="exact"/>
        </dgm:presLayoutVars>
      </dgm:prSet>
      <dgm:spPr/>
      <dgm:t>
        <a:bodyPr/>
        <a:lstStyle/>
        <a:p>
          <a:endParaRPr lang="en-US"/>
        </a:p>
      </dgm:t>
    </dgm:pt>
    <dgm:pt modelId="{A875B9FE-1D02-1E42-9C97-26ECB27EE2B6}" type="pres">
      <dgm:prSet presAssocID="{B5FC3E5E-0CCF-2945-8749-8427F5AB2DF3}" presName="node" presStyleLbl="node1" presStyleIdx="0" presStyleCnt="5" custRadScaleRad="100271" custRadScaleInc="-11755">
        <dgm:presLayoutVars>
          <dgm:bulletEnabled val="1"/>
        </dgm:presLayoutVars>
      </dgm:prSet>
      <dgm:spPr/>
      <dgm:t>
        <a:bodyPr/>
        <a:lstStyle/>
        <a:p>
          <a:endParaRPr lang="en-US"/>
        </a:p>
      </dgm:t>
    </dgm:pt>
    <dgm:pt modelId="{F685440E-4AC1-084B-BA72-782D9461249A}" type="pres">
      <dgm:prSet presAssocID="{B5FC3E5E-0CCF-2945-8749-8427F5AB2DF3}" presName="spNode" presStyleCnt="0"/>
      <dgm:spPr/>
    </dgm:pt>
    <dgm:pt modelId="{E9B177E3-9F50-DA4C-9CEE-56487399309F}" type="pres">
      <dgm:prSet presAssocID="{40A34338-8165-2544-98E2-807AE2F70DA7}" presName="sibTrans" presStyleLbl="sibTrans1D1" presStyleIdx="0" presStyleCnt="5"/>
      <dgm:spPr/>
      <dgm:t>
        <a:bodyPr/>
        <a:lstStyle/>
        <a:p>
          <a:endParaRPr lang="en-US"/>
        </a:p>
      </dgm:t>
    </dgm:pt>
    <dgm:pt modelId="{438B5770-3A5F-4248-84CF-583707682FA4}" type="pres">
      <dgm:prSet presAssocID="{EC781593-90A1-EE47-B5FF-21DA219D443F}" presName="node" presStyleLbl="node1" presStyleIdx="1" presStyleCnt="5">
        <dgm:presLayoutVars>
          <dgm:bulletEnabled val="1"/>
        </dgm:presLayoutVars>
      </dgm:prSet>
      <dgm:spPr/>
      <dgm:t>
        <a:bodyPr/>
        <a:lstStyle/>
        <a:p>
          <a:endParaRPr lang="en-US"/>
        </a:p>
      </dgm:t>
    </dgm:pt>
    <dgm:pt modelId="{3E3DA967-AFD2-FC42-A2E8-C9970097BBF7}" type="pres">
      <dgm:prSet presAssocID="{EC781593-90A1-EE47-B5FF-21DA219D443F}" presName="spNode" presStyleCnt="0"/>
      <dgm:spPr/>
    </dgm:pt>
    <dgm:pt modelId="{F7CDBD58-9E39-C846-85AD-D7494B1FD9A6}" type="pres">
      <dgm:prSet presAssocID="{02082793-7C56-9B41-91BE-16D41ED2B0D4}" presName="sibTrans" presStyleLbl="sibTrans1D1" presStyleIdx="1" presStyleCnt="5"/>
      <dgm:spPr/>
      <dgm:t>
        <a:bodyPr/>
        <a:lstStyle/>
        <a:p>
          <a:endParaRPr lang="en-US"/>
        </a:p>
      </dgm:t>
    </dgm:pt>
    <dgm:pt modelId="{CA44CB88-0B36-A841-A7AA-B9156CDBECFB}" type="pres">
      <dgm:prSet presAssocID="{A01AA768-00BA-7F49-ABEE-2415897EF864}" presName="node" presStyleLbl="node1" presStyleIdx="2" presStyleCnt="5">
        <dgm:presLayoutVars>
          <dgm:bulletEnabled val="1"/>
        </dgm:presLayoutVars>
      </dgm:prSet>
      <dgm:spPr/>
      <dgm:t>
        <a:bodyPr/>
        <a:lstStyle/>
        <a:p>
          <a:endParaRPr lang="en-US"/>
        </a:p>
      </dgm:t>
    </dgm:pt>
    <dgm:pt modelId="{02B10977-0177-3040-B8C4-46E642F6DF6E}" type="pres">
      <dgm:prSet presAssocID="{A01AA768-00BA-7F49-ABEE-2415897EF864}" presName="spNode" presStyleCnt="0"/>
      <dgm:spPr/>
    </dgm:pt>
    <dgm:pt modelId="{33A0B550-5E22-7C45-BC99-1BD466CC594B}" type="pres">
      <dgm:prSet presAssocID="{77F79F8E-DAFC-BF4D-A148-67E3BC165CD9}" presName="sibTrans" presStyleLbl="sibTrans1D1" presStyleIdx="2" presStyleCnt="5"/>
      <dgm:spPr/>
      <dgm:t>
        <a:bodyPr/>
        <a:lstStyle/>
        <a:p>
          <a:endParaRPr lang="en-US"/>
        </a:p>
      </dgm:t>
    </dgm:pt>
    <dgm:pt modelId="{FDF2E863-F67B-0049-A807-1CC600B8F564}" type="pres">
      <dgm:prSet presAssocID="{9C6A2FEB-545C-2E40-AE2E-3B0EE160A477}" presName="node" presStyleLbl="node1" presStyleIdx="3" presStyleCnt="5">
        <dgm:presLayoutVars>
          <dgm:bulletEnabled val="1"/>
        </dgm:presLayoutVars>
      </dgm:prSet>
      <dgm:spPr/>
      <dgm:t>
        <a:bodyPr/>
        <a:lstStyle/>
        <a:p>
          <a:endParaRPr lang="en-US"/>
        </a:p>
      </dgm:t>
    </dgm:pt>
    <dgm:pt modelId="{F73F1E48-C114-0247-A29D-520E34A42830}" type="pres">
      <dgm:prSet presAssocID="{9C6A2FEB-545C-2E40-AE2E-3B0EE160A477}" presName="spNode" presStyleCnt="0"/>
      <dgm:spPr/>
    </dgm:pt>
    <dgm:pt modelId="{446112CD-93CB-0A48-995C-65DCF1FC3993}" type="pres">
      <dgm:prSet presAssocID="{8EF34039-3E49-E045-AA62-D09A82086A5F}" presName="sibTrans" presStyleLbl="sibTrans1D1" presStyleIdx="3" presStyleCnt="5"/>
      <dgm:spPr/>
      <dgm:t>
        <a:bodyPr/>
        <a:lstStyle/>
        <a:p>
          <a:endParaRPr lang="en-US"/>
        </a:p>
      </dgm:t>
    </dgm:pt>
    <dgm:pt modelId="{EC97D3BE-AB79-E545-8D59-80F5AEB4F700}" type="pres">
      <dgm:prSet presAssocID="{67FF6848-F056-6640-B3BB-D998B9486454}" presName="node" presStyleLbl="node1" presStyleIdx="4" presStyleCnt="5">
        <dgm:presLayoutVars>
          <dgm:bulletEnabled val="1"/>
        </dgm:presLayoutVars>
      </dgm:prSet>
      <dgm:spPr/>
      <dgm:t>
        <a:bodyPr/>
        <a:lstStyle/>
        <a:p>
          <a:endParaRPr lang="en-US"/>
        </a:p>
      </dgm:t>
    </dgm:pt>
    <dgm:pt modelId="{B447C355-A22A-544A-990C-514974566A6A}" type="pres">
      <dgm:prSet presAssocID="{67FF6848-F056-6640-B3BB-D998B9486454}" presName="spNode" presStyleCnt="0"/>
      <dgm:spPr/>
    </dgm:pt>
    <dgm:pt modelId="{8ED2EFE8-7AD4-FF40-8007-E3EAD4E3FD00}" type="pres">
      <dgm:prSet presAssocID="{AA6F6B28-6AC0-3941-A446-1271E467A3BB}" presName="sibTrans" presStyleLbl="sibTrans1D1" presStyleIdx="4" presStyleCnt="5"/>
      <dgm:spPr/>
      <dgm:t>
        <a:bodyPr/>
        <a:lstStyle/>
        <a:p>
          <a:endParaRPr lang="en-US"/>
        </a:p>
      </dgm:t>
    </dgm:pt>
  </dgm:ptLst>
  <dgm:cxnLst>
    <dgm:cxn modelId="{CB5F7ED2-9FA5-D945-B738-7969619E527F}" type="presOf" srcId="{9C6A2FEB-545C-2E40-AE2E-3B0EE160A477}" destId="{FDF2E863-F67B-0049-A807-1CC600B8F564}" srcOrd="0" destOrd="0" presId="urn:microsoft.com/office/officeart/2005/8/layout/cycle5"/>
    <dgm:cxn modelId="{B02B9B05-2685-E34C-A574-BDA630FFBCF2}" type="presOf" srcId="{CFABE802-BD67-B44C-8259-47231A8A01B9}" destId="{B07D8ABB-A97B-4F4C-B06A-D95A72DDC61E}" srcOrd="0" destOrd="0" presId="urn:microsoft.com/office/officeart/2005/8/layout/cycle5"/>
    <dgm:cxn modelId="{EAFE4B6F-6910-BF41-9DDB-3C4EFE827848}" type="presOf" srcId="{67FF6848-F056-6640-B3BB-D998B9486454}" destId="{EC97D3BE-AB79-E545-8D59-80F5AEB4F700}" srcOrd="0" destOrd="0" presId="urn:microsoft.com/office/officeart/2005/8/layout/cycle5"/>
    <dgm:cxn modelId="{42AF59E8-C5FB-C54A-8C2E-876CB955C53C}" srcId="{CFABE802-BD67-B44C-8259-47231A8A01B9}" destId="{67FF6848-F056-6640-B3BB-D998B9486454}" srcOrd="4" destOrd="0" parTransId="{C501D909-CD39-3242-8429-F92317D78B10}" sibTransId="{AA6F6B28-6AC0-3941-A446-1271E467A3BB}"/>
    <dgm:cxn modelId="{63F5DCB5-9CAC-B345-AA07-572DA3543660}" type="presOf" srcId="{02082793-7C56-9B41-91BE-16D41ED2B0D4}" destId="{F7CDBD58-9E39-C846-85AD-D7494B1FD9A6}" srcOrd="0" destOrd="0" presId="urn:microsoft.com/office/officeart/2005/8/layout/cycle5"/>
    <dgm:cxn modelId="{050D90FC-70BA-374D-BA20-E8AAD131E110}" srcId="{CFABE802-BD67-B44C-8259-47231A8A01B9}" destId="{EC781593-90A1-EE47-B5FF-21DA219D443F}" srcOrd="1" destOrd="0" parTransId="{F9906572-45A3-1443-B7AD-C317930C5681}" sibTransId="{02082793-7C56-9B41-91BE-16D41ED2B0D4}"/>
    <dgm:cxn modelId="{BDB11F44-2CC4-3D41-AEB5-E07414B1ADFE}" type="presOf" srcId="{40A34338-8165-2544-98E2-807AE2F70DA7}" destId="{E9B177E3-9F50-DA4C-9CEE-56487399309F}" srcOrd="0" destOrd="0" presId="urn:microsoft.com/office/officeart/2005/8/layout/cycle5"/>
    <dgm:cxn modelId="{A5E70322-906D-2845-9167-CF83579F8236}" type="presOf" srcId="{77F79F8E-DAFC-BF4D-A148-67E3BC165CD9}" destId="{33A0B550-5E22-7C45-BC99-1BD466CC594B}" srcOrd="0" destOrd="0" presId="urn:microsoft.com/office/officeart/2005/8/layout/cycle5"/>
    <dgm:cxn modelId="{0015DD4D-3775-D142-AB40-D1E39CA6DD15}" type="presOf" srcId="{EC781593-90A1-EE47-B5FF-21DA219D443F}" destId="{438B5770-3A5F-4248-84CF-583707682FA4}" srcOrd="0" destOrd="0" presId="urn:microsoft.com/office/officeart/2005/8/layout/cycle5"/>
    <dgm:cxn modelId="{F8D44489-6B8B-6047-8107-37E5AB47CE04}" type="presOf" srcId="{AA6F6B28-6AC0-3941-A446-1271E467A3BB}" destId="{8ED2EFE8-7AD4-FF40-8007-E3EAD4E3FD00}" srcOrd="0" destOrd="0" presId="urn:microsoft.com/office/officeart/2005/8/layout/cycle5"/>
    <dgm:cxn modelId="{64F3A084-86EC-3E49-894C-E225CCE2BCA4}" type="presOf" srcId="{8EF34039-3E49-E045-AA62-D09A82086A5F}" destId="{446112CD-93CB-0A48-995C-65DCF1FC3993}" srcOrd="0" destOrd="0" presId="urn:microsoft.com/office/officeart/2005/8/layout/cycle5"/>
    <dgm:cxn modelId="{891CA029-8DEE-E448-80B3-F6487E29730F}" srcId="{CFABE802-BD67-B44C-8259-47231A8A01B9}" destId="{B5FC3E5E-0CCF-2945-8749-8427F5AB2DF3}" srcOrd="0" destOrd="0" parTransId="{9BB761F6-3962-4048-887E-52E178C7B927}" sibTransId="{40A34338-8165-2544-98E2-807AE2F70DA7}"/>
    <dgm:cxn modelId="{0E48AC6F-1143-8240-9828-326B30AA25CA}" srcId="{CFABE802-BD67-B44C-8259-47231A8A01B9}" destId="{A01AA768-00BA-7F49-ABEE-2415897EF864}" srcOrd="2" destOrd="0" parTransId="{027D5049-6A6E-6843-BA2E-950BB413B7ED}" sibTransId="{77F79F8E-DAFC-BF4D-A148-67E3BC165CD9}"/>
    <dgm:cxn modelId="{03D80876-1D18-D44D-92A4-BF2C8E7E071F}" srcId="{CFABE802-BD67-B44C-8259-47231A8A01B9}" destId="{9C6A2FEB-545C-2E40-AE2E-3B0EE160A477}" srcOrd="3" destOrd="0" parTransId="{5C8E1FDC-21A8-A34C-9A69-BC151997E62F}" sibTransId="{8EF34039-3E49-E045-AA62-D09A82086A5F}"/>
    <dgm:cxn modelId="{E14FE862-6F9B-3A40-8CB7-444E15CE15FD}" type="presOf" srcId="{B5FC3E5E-0CCF-2945-8749-8427F5AB2DF3}" destId="{A875B9FE-1D02-1E42-9C97-26ECB27EE2B6}" srcOrd="0" destOrd="0" presId="urn:microsoft.com/office/officeart/2005/8/layout/cycle5"/>
    <dgm:cxn modelId="{BFD17745-EC71-1240-A82B-6FF318C93872}" type="presOf" srcId="{A01AA768-00BA-7F49-ABEE-2415897EF864}" destId="{CA44CB88-0B36-A841-A7AA-B9156CDBECFB}" srcOrd="0" destOrd="0" presId="urn:microsoft.com/office/officeart/2005/8/layout/cycle5"/>
    <dgm:cxn modelId="{9CF6E5BE-77E1-144B-8A1B-EBF53A6F893F}" type="presParOf" srcId="{B07D8ABB-A97B-4F4C-B06A-D95A72DDC61E}" destId="{A875B9FE-1D02-1E42-9C97-26ECB27EE2B6}" srcOrd="0" destOrd="0" presId="urn:microsoft.com/office/officeart/2005/8/layout/cycle5"/>
    <dgm:cxn modelId="{EB11BE68-BB0C-AC4E-9686-2D004E622D50}" type="presParOf" srcId="{B07D8ABB-A97B-4F4C-B06A-D95A72DDC61E}" destId="{F685440E-4AC1-084B-BA72-782D9461249A}" srcOrd="1" destOrd="0" presId="urn:microsoft.com/office/officeart/2005/8/layout/cycle5"/>
    <dgm:cxn modelId="{56730EB4-B723-6148-BEAA-519454E943B6}" type="presParOf" srcId="{B07D8ABB-A97B-4F4C-B06A-D95A72DDC61E}" destId="{E9B177E3-9F50-DA4C-9CEE-56487399309F}" srcOrd="2" destOrd="0" presId="urn:microsoft.com/office/officeart/2005/8/layout/cycle5"/>
    <dgm:cxn modelId="{0B8F272D-CEEC-3441-9215-5C63EA6B0EFB}" type="presParOf" srcId="{B07D8ABB-A97B-4F4C-B06A-D95A72DDC61E}" destId="{438B5770-3A5F-4248-84CF-583707682FA4}" srcOrd="3" destOrd="0" presId="urn:microsoft.com/office/officeart/2005/8/layout/cycle5"/>
    <dgm:cxn modelId="{F8599B6F-74A4-5A43-9808-17F7CCA25713}" type="presParOf" srcId="{B07D8ABB-A97B-4F4C-B06A-D95A72DDC61E}" destId="{3E3DA967-AFD2-FC42-A2E8-C9970097BBF7}" srcOrd="4" destOrd="0" presId="urn:microsoft.com/office/officeart/2005/8/layout/cycle5"/>
    <dgm:cxn modelId="{590C6590-D88A-D248-AEDB-7E00026470F8}" type="presParOf" srcId="{B07D8ABB-A97B-4F4C-B06A-D95A72DDC61E}" destId="{F7CDBD58-9E39-C846-85AD-D7494B1FD9A6}" srcOrd="5" destOrd="0" presId="urn:microsoft.com/office/officeart/2005/8/layout/cycle5"/>
    <dgm:cxn modelId="{B6D6528D-D1CA-8649-B230-C6A31BE3EB59}" type="presParOf" srcId="{B07D8ABB-A97B-4F4C-B06A-D95A72DDC61E}" destId="{CA44CB88-0B36-A841-A7AA-B9156CDBECFB}" srcOrd="6" destOrd="0" presId="urn:microsoft.com/office/officeart/2005/8/layout/cycle5"/>
    <dgm:cxn modelId="{6CC35F07-A07F-7644-98DD-EE5E39B89D25}" type="presParOf" srcId="{B07D8ABB-A97B-4F4C-B06A-D95A72DDC61E}" destId="{02B10977-0177-3040-B8C4-46E642F6DF6E}" srcOrd="7" destOrd="0" presId="urn:microsoft.com/office/officeart/2005/8/layout/cycle5"/>
    <dgm:cxn modelId="{33E13C7D-5E8C-8244-839A-57573B39B49E}" type="presParOf" srcId="{B07D8ABB-A97B-4F4C-B06A-D95A72DDC61E}" destId="{33A0B550-5E22-7C45-BC99-1BD466CC594B}" srcOrd="8" destOrd="0" presId="urn:microsoft.com/office/officeart/2005/8/layout/cycle5"/>
    <dgm:cxn modelId="{CD98A8F4-E649-3E4F-A43F-FF90F37F7EDF}" type="presParOf" srcId="{B07D8ABB-A97B-4F4C-B06A-D95A72DDC61E}" destId="{FDF2E863-F67B-0049-A807-1CC600B8F564}" srcOrd="9" destOrd="0" presId="urn:microsoft.com/office/officeart/2005/8/layout/cycle5"/>
    <dgm:cxn modelId="{1BB3AF78-520A-E940-9289-8FD2232E5186}" type="presParOf" srcId="{B07D8ABB-A97B-4F4C-B06A-D95A72DDC61E}" destId="{F73F1E48-C114-0247-A29D-520E34A42830}" srcOrd="10" destOrd="0" presId="urn:microsoft.com/office/officeart/2005/8/layout/cycle5"/>
    <dgm:cxn modelId="{C6814A5A-8D53-F446-A52D-2DF3CF2F6DAD}" type="presParOf" srcId="{B07D8ABB-A97B-4F4C-B06A-D95A72DDC61E}" destId="{446112CD-93CB-0A48-995C-65DCF1FC3993}" srcOrd="11" destOrd="0" presId="urn:microsoft.com/office/officeart/2005/8/layout/cycle5"/>
    <dgm:cxn modelId="{F931F25C-EA48-1D40-8F06-A614E2F57B72}" type="presParOf" srcId="{B07D8ABB-A97B-4F4C-B06A-D95A72DDC61E}" destId="{EC97D3BE-AB79-E545-8D59-80F5AEB4F700}" srcOrd="12" destOrd="0" presId="urn:microsoft.com/office/officeart/2005/8/layout/cycle5"/>
    <dgm:cxn modelId="{FC18EEDF-13C4-9645-B4B3-6E0FE28D1AAC}" type="presParOf" srcId="{B07D8ABB-A97B-4F4C-B06A-D95A72DDC61E}" destId="{B447C355-A22A-544A-990C-514974566A6A}" srcOrd="13" destOrd="0" presId="urn:microsoft.com/office/officeart/2005/8/layout/cycle5"/>
    <dgm:cxn modelId="{2B2DFF4D-EFA7-5741-8BB9-F38218D082C9}" type="presParOf" srcId="{B07D8ABB-A97B-4F4C-B06A-D95A72DDC61E}" destId="{8ED2EFE8-7AD4-FF40-8007-E3EAD4E3FD00}" srcOrd="14"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75B9FE-1D02-1E42-9C97-26ECB27EE2B6}">
      <dsp:nvSpPr>
        <dsp:cNvPr id="0" name=""/>
        <dsp:cNvSpPr/>
      </dsp:nvSpPr>
      <dsp:spPr>
        <a:xfrm>
          <a:off x="2667003" y="2"/>
          <a:ext cx="1789853" cy="1163404"/>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1" kern="1200" dirty="0">
              <a:solidFill>
                <a:srgbClr val="FFFFFF"/>
              </a:solidFill>
            </a:rPr>
            <a:t>Performance</a:t>
          </a:r>
        </a:p>
        <a:p>
          <a:pPr lvl="0" algn="ctr" defTabSz="400050">
            <a:lnSpc>
              <a:spcPct val="90000"/>
            </a:lnSpc>
            <a:spcBef>
              <a:spcPct val="0"/>
            </a:spcBef>
            <a:spcAft>
              <a:spcPct val="35000"/>
            </a:spcAft>
          </a:pPr>
          <a:r>
            <a:rPr lang="en-US" sz="900" kern="1200" dirty="0">
              <a:solidFill>
                <a:srgbClr val="FFFFFF"/>
              </a:solidFill>
            </a:rPr>
            <a:t>Supervisee performs psychological </a:t>
          </a:r>
          <a:r>
            <a:rPr lang="en-US" sz="900" kern="1200" dirty="0" smtClean="0">
              <a:solidFill>
                <a:srgbClr val="FFFFFF"/>
              </a:solidFill>
            </a:rPr>
            <a:t>service</a:t>
          </a:r>
        </a:p>
        <a:p>
          <a:pPr lvl="0" algn="ctr" defTabSz="400050">
            <a:lnSpc>
              <a:spcPct val="90000"/>
            </a:lnSpc>
            <a:spcBef>
              <a:spcPct val="0"/>
            </a:spcBef>
            <a:spcAft>
              <a:spcPct val="35000"/>
            </a:spcAft>
          </a:pPr>
          <a:r>
            <a:rPr lang="en-US" sz="900" kern="1200" dirty="0" smtClean="0">
              <a:solidFill>
                <a:srgbClr val="FFFFFF"/>
              </a:solidFill>
            </a:rPr>
            <a:t>Supervisee Self-assessment</a:t>
          </a:r>
          <a:endParaRPr lang="en-US" sz="900" kern="1200" dirty="0">
            <a:solidFill>
              <a:srgbClr val="FFFFFF"/>
            </a:solidFill>
          </a:endParaRPr>
        </a:p>
      </dsp:txBody>
      <dsp:txXfrm>
        <a:off x="2723796" y="56795"/>
        <a:ext cx="1676267" cy="1049818"/>
      </dsp:txXfrm>
    </dsp:sp>
    <dsp:sp modelId="{E9B177E3-9F50-DA4C-9CEE-56487399309F}">
      <dsp:nvSpPr>
        <dsp:cNvPr id="0" name=""/>
        <dsp:cNvSpPr/>
      </dsp:nvSpPr>
      <dsp:spPr>
        <a:xfrm>
          <a:off x="1346247" y="576378"/>
          <a:ext cx="4648989" cy="4648989"/>
        </a:xfrm>
        <a:custGeom>
          <a:avLst/>
          <a:gdLst/>
          <a:ahLst/>
          <a:cxnLst/>
          <a:rect l="0" t="0" r="0" b="0"/>
          <a:pathLst>
            <a:path>
              <a:moveTo>
                <a:pt x="3377685" y="252282"/>
              </a:moveTo>
              <a:arcTo wR="2324494" hR="2324494" stAng="17816502" swAng="1328356"/>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438B5770-3A5F-4248-84CF-583707682FA4}">
      <dsp:nvSpPr>
        <dsp:cNvPr id="0" name=""/>
        <dsp:cNvSpPr/>
      </dsp:nvSpPr>
      <dsp:spPr>
        <a:xfrm>
          <a:off x="4992449" y="1609663"/>
          <a:ext cx="1789853" cy="1163404"/>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1" kern="1200" dirty="0">
              <a:solidFill>
                <a:srgbClr val="FFFFFF"/>
              </a:solidFill>
            </a:rPr>
            <a:t>Observation</a:t>
          </a:r>
        </a:p>
        <a:p>
          <a:pPr lvl="0" algn="ctr" defTabSz="400050">
            <a:lnSpc>
              <a:spcPct val="90000"/>
            </a:lnSpc>
            <a:spcBef>
              <a:spcPct val="0"/>
            </a:spcBef>
            <a:spcAft>
              <a:spcPct val="35000"/>
            </a:spcAft>
          </a:pPr>
          <a:r>
            <a:rPr lang="en-US" sz="900" kern="1200" dirty="0">
              <a:solidFill>
                <a:srgbClr val="FFFFFF"/>
              </a:solidFill>
            </a:rPr>
            <a:t>Direct Observation (live supervision and/or review of recorded sessions</a:t>
          </a:r>
        </a:p>
        <a:p>
          <a:pPr lvl="0" algn="ctr" defTabSz="400050">
            <a:lnSpc>
              <a:spcPct val="90000"/>
            </a:lnSpc>
            <a:spcBef>
              <a:spcPct val="0"/>
            </a:spcBef>
            <a:spcAft>
              <a:spcPct val="35000"/>
            </a:spcAft>
          </a:pPr>
          <a:r>
            <a:rPr lang="en-US" sz="900" kern="1200" dirty="0">
              <a:solidFill>
                <a:srgbClr val="FFFFFF"/>
              </a:solidFill>
            </a:rPr>
            <a:t>Review of </a:t>
          </a:r>
          <a:r>
            <a:rPr lang="en-US" sz="900" kern="1200" dirty="0" smtClean="0">
              <a:solidFill>
                <a:srgbClr val="FFFFFF"/>
              </a:solidFill>
            </a:rPr>
            <a:t>client feedback</a:t>
          </a:r>
          <a:endParaRPr lang="en-US" sz="900" kern="1200" dirty="0">
            <a:solidFill>
              <a:srgbClr val="FFFFFF"/>
            </a:solidFill>
          </a:endParaRPr>
        </a:p>
      </dsp:txBody>
      <dsp:txXfrm>
        <a:off x="5049242" y="1666456"/>
        <a:ext cx="1676267" cy="1049818"/>
      </dsp:txXfrm>
    </dsp:sp>
    <dsp:sp modelId="{F7CDBD58-9E39-C846-85AD-D7494B1FD9A6}">
      <dsp:nvSpPr>
        <dsp:cNvPr id="0" name=""/>
        <dsp:cNvSpPr/>
      </dsp:nvSpPr>
      <dsp:spPr>
        <a:xfrm>
          <a:off x="1352155" y="585179"/>
          <a:ext cx="4648989" cy="4648989"/>
        </a:xfrm>
        <a:custGeom>
          <a:avLst/>
          <a:gdLst/>
          <a:ahLst/>
          <a:cxnLst/>
          <a:rect l="0" t="0" r="0" b="0"/>
          <a:pathLst>
            <a:path>
              <a:moveTo>
                <a:pt x="4643419" y="2485323"/>
              </a:moveTo>
              <a:arcTo wR="2324494" hR="2324494" stAng="21838043" swAng="1360006"/>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CA44CB88-0B36-A841-A7AA-B9156CDBECFB}">
      <dsp:nvSpPr>
        <dsp:cNvPr id="0" name=""/>
        <dsp:cNvSpPr/>
      </dsp:nvSpPr>
      <dsp:spPr>
        <a:xfrm>
          <a:off x="4148027" y="4208527"/>
          <a:ext cx="1789853" cy="1163404"/>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1" kern="1200" dirty="0">
              <a:solidFill>
                <a:srgbClr val="FFFFFF"/>
              </a:solidFill>
            </a:rPr>
            <a:t>Reflection</a:t>
          </a:r>
        </a:p>
        <a:p>
          <a:pPr lvl="0" algn="ctr" defTabSz="400050">
            <a:lnSpc>
              <a:spcPct val="90000"/>
            </a:lnSpc>
            <a:spcBef>
              <a:spcPct val="0"/>
            </a:spcBef>
            <a:spcAft>
              <a:spcPct val="35000"/>
            </a:spcAft>
          </a:pPr>
          <a:r>
            <a:rPr lang="en-US" sz="900" kern="1200" dirty="0">
              <a:solidFill>
                <a:srgbClr val="FFFFFF"/>
              </a:solidFill>
            </a:rPr>
            <a:t>Supervisor and supervisee </a:t>
          </a:r>
          <a:r>
            <a:rPr lang="en-US" sz="900" kern="1200" dirty="0" smtClean="0">
              <a:solidFill>
                <a:srgbClr val="FFFFFF"/>
              </a:solidFill>
            </a:rPr>
            <a:t>individually and </a:t>
          </a:r>
          <a:r>
            <a:rPr lang="en-US" sz="900" kern="1200" dirty="0">
              <a:solidFill>
                <a:srgbClr val="FFFFFF"/>
              </a:solidFill>
            </a:rPr>
            <a:t>together reflect on observations</a:t>
          </a:r>
        </a:p>
      </dsp:txBody>
      <dsp:txXfrm>
        <a:off x="4204820" y="4265320"/>
        <a:ext cx="1676267" cy="1049818"/>
      </dsp:txXfrm>
    </dsp:sp>
    <dsp:sp modelId="{33A0B550-5E22-7C45-BC99-1BD466CC594B}">
      <dsp:nvSpPr>
        <dsp:cNvPr id="0" name=""/>
        <dsp:cNvSpPr/>
      </dsp:nvSpPr>
      <dsp:spPr>
        <a:xfrm>
          <a:off x="1352155" y="585179"/>
          <a:ext cx="4648989" cy="4648989"/>
        </a:xfrm>
        <a:custGeom>
          <a:avLst/>
          <a:gdLst/>
          <a:ahLst/>
          <a:cxnLst/>
          <a:rect l="0" t="0" r="0" b="0"/>
          <a:pathLst>
            <a:path>
              <a:moveTo>
                <a:pt x="2609891" y="4631403"/>
              </a:moveTo>
              <a:arcTo wR="2324494" hR="2324494" stAng="4976853" swAng="846293"/>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FDF2E863-F67B-0049-A807-1CC600B8F564}">
      <dsp:nvSpPr>
        <dsp:cNvPr id="0" name=""/>
        <dsp:cNvSpPr/>
      </dsp:nvSpPr>
      <dsp:spPr>
        <a:xfrm>
          <a:off x="1415419" y="4208527"/>
          <a:ext cx="1789853" cy="1163404"/>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1" kern="1200" dirty="0" smtClean="0">
              <a:solidFill>
                <a:srgbClr val="FFFFFF"/>
              </a:solidFill>
            </a:rPr>
            <a:t>Feedback/</a:t>
          </a:r>
          <a:r>
            <a:rPr lang="en-US" sz="900" b="1" kern="1200" dirty="0">
              <a:solidFill>
                <a:srgbClr val="FFFFFF"/>
              </a:solidFill>
            </a:rPr>
            <a:t>Evaluation</a:t>
          </a:r>
        </a:p>
        <a:p>
          <a:pPr lvl="0" algn="ctr" defTabSz="400050">
            <a:lnSpc>
              <a:spcPct val="90000"/>
            </a:lnSpc>
            <a:spcBef>
              <a:spcPct val="0"/>
            </a:spcBef>
            <a:spcAft>
              <a:spcPct val="35000"/>
            </a:spcAft>
          </a:pPr>
          <a:r>
            <a:rPr lang="en-US" sz="900" kern="1200" dirty="0">
              <a:solidFill>
                <a:srgbClr val="FFFFFF"/>
              </a:solidFill>
            </a:rPr>
            <a:t>Supervisor </a:t>
          </a:r>
          <a:r>
            <a:rPr lang="en-US" sz="900" kern="1200" dirty="0" smtClean="0">
              <a:solidFill>
                <a:srgbClr val="FFFFFF"/>
              </a:solidFill>
            </a:rPr>
            <a:t>encourages supervisee self-assessment and provides </a:t>
          </a:r>
          <a:r>
            <a:rPr lang="en-US" sz="900" kern="1200" dirty="0">
              <a:solidFill>
                <a:srgbClr val="FFFFFF"/>
              </a:solidFill>
            </a:rPr>
            <a:t>formative evaluation/ feedback and summative </a:t>
          </a:r>
          <a:r>
            <a:rPr lang="en-US" sz="900" kern="1200" dirty="0" smtClean="0">
              <a:solidFill>
                <a:srgbClr val="FFFFFF"/>
              </a:solidFill>
            </a:rPr>
            <a:t>evaluation factoring in  client outcome assessment</a:t>
          </a:r>
          <a:endParaRPr lang="en-US" sz="900" kern="1200" dirty="0">
            <a:solidFill>
              <a:srgbClr val="FFFFFF"/>
            </a:solidFill>
          </a:endParaRPr>
        </a:p>
      </dsp:txBody>
      <dsp:txXfrm>
        <a:off x="1472212" y="4265320"/>
        <a:ext cx="1676267" cy="1049818"/>
      </dsp:txXfrm>
    </dsp:sp>
    <dsp:sp modelId="{446112CD-93CB-0A48-995C-65DCF1FC3993}">
      <dsp:nvSpPr>
        <dsp:cNvPr id="0" name=""/>
        <dsp:cNvSpPr/>
      </dsp:nvSpPr>
      <dsp:spPr>
        <a:xfrm>
          <a:off x="1352155" y="585179"/>
          <a:ext cx="4648989" cy="4648989"/>
        </a:xfrm>
        <a:custGeom>
          <a:avLst/>
          <a:gdLst/>
          <a:ahLst/>
          <a:cxnLst/>
          <a:rect l="0" t="0" r="0" b="0"/>
          <a:pathLst>
            <a:path>
              <a:moveTo>
                <a:pt x="246658" y="3366547"/>
              </a:moveTo>
              <a:arcTo wR="2324494" hR="2324494" stAng="9201951" swAng="1360006"/>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EC97D3BE-AB79-E545-8D59-80F5AEB4F700}">
      <dsp:nvSpPr>
        <dsp:cNvPr id="0" name=""/>
        <dsp:cNvSpPr/>
      </dsp:nvSpPr>
      <dsp:spPr>
        <a:xfrm>
          <a:off x="570997" y="1609663"/>
          <a:ext cx="1789853" cy="1163404"/>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1" kern="1200" dirty="0">
              <a:solidFill>
                <a:srgbClr val="FFFFFF"/>
              </a:solidFill>
            </a:rPr>
            <a:t>Planning</a:t>
          </a:r>
        </a:p>
        <a:p>
          <a:pPr lvl="0" algn="ctr" defTabSz="400050">
            <a:lnSpc>
              <a:spcPct val="90000"/>
            </a:lnSpc>
            <a:spcBef>
              <a:spcPct val="0"/>
            </a:spcBef>
            <a:spcAft>
              <a:spcPct val="35000"/>
            </a:spcAft>
          </a:pPr>
          <a:r>
            <a:rPr lang="en-US" sz="900" kern="1200" dirty="0">
              <a:solidFill>
                <a:srgbClr val="FFFFFF"/>
              </a:solidFill>
            </a:rPr>
            <a:t>Identifies interventions/procedures to be performed</a:t>
          </a:r>
        </a:p>
        <a:p>
          <a:pPr lvl="0" algn="ctr" defTabSz="400050">
            <a:lnSpc>
              <a:spcPct val="90000"/>
            </a:lnSpc>
            <a:spcBef>
              <a:spcPct val="0"/>
            </a:spcBef>
            <a:spcAft>
              <a:spcPct val="35000"/>
            </a:spcAft>
          </a:pPr>
          <a:r>
            <a:rPr lang="en-US" sz="900" kern="1200" dirty="0">
              <a:solidFill>
                <a:srgbClr val="FFFFFF"/>
              </a:solidFill>
            </a:rPr>
            <a:t>Instruction and experiential learning activities </a:t>
          </a:r>
        </a:p>
      </dsp:txBody>
      <dsp:txXfrm>
        <a:off x="627790" y="1666456"/>
        <a:ext cx="1676267" cy="1049818"/>
      </dsp:txXfrm>
    </dsp:sp>
    <dsp:sp modelId="{8ED2EFE8-7AD4-FF40-8007-E3EAD4E3FD00}">
      <dsp:nvSpPr>
        <dsp:cNvPr id="0" name=""/>
        <dsp:cNvSpPr/>
      </dsp:nvSpPr>
      <dsp:spPr>
        <a:xfrm>
          <a:off x="1359100" y="574824"/>
          <a:ext cx="4648989" cy="4648989"/>
        </a:xfrm>
        <a:custGeom>
          <a:avLst/>
          <a:gdLst/>
          <a:ahLst/>
          <a:cxnLst/>
          <a:rect l="0" t="0" r="0" b="0"/>
          <a:pathLst>
            <a:path>
              <a:moveTo>
                <a:pt x="536042" y="839667"/>
              </a:moveTo>
              <a:arcTo wR="2324494" hR="2324494" stAng="13182029" swAng="1101751"/>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209396-50C6-C84C-88FF-F5F93AC3147F}" type="datetimeFigureOut">
              <a:rPr lang="en-US" smtClean="0"/>
              <a:t>6/5/16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8F3079-5A96-3643-A1CB-730C2225B8CA}" type="slidenum">
              <a:rPr lang="en-US" smtClean="0"/>
              <a:t>‹#›</a:t>
            </a:fld>
            <a:endParaRPr lang="en-US"/>
          </a:p>
        </p:txBody>
      </p:sp>
    </p:spTree>
    <p:extLst>
      <p:ext uri="{BB962C8B-B14F-4D97-AF65-F5344CB8AC3E}">
        <p14:creationId xmlns:p14="http://schemas.microsoft.com/office/powerpoint/2010/main" val="232604099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Ed</a:t>
            </a:r>
          </a:p>
          <a:p>
            <a:endParaRPr lang="en-US" sz="1600" dirty="0"/>
          </a:p>
          <a:p>
            <a:r>
              <a:rPr lang="en-US" sz="1600" dirty="0" smtClean="0"/>
              <a:t>In our approach to competency-based clinical we offer a process model which provides a framework for the supervisee’s learning and ensures monitoring of client care.  This learning cycle (based in part on a model developed by Derek Milne and colleagues) is not intended to be rigidly applied, but rather depicts processes that are distinct and essential.</a:t>
            </a:r>
            <a:endParaRPr lang="en-US" dirty="0"/>
          </a:p>
        </p:txBody>
      </p:sp>
      <p:sp>
        <p:nvSpPr>
          <p:cNvPr id="4" name="Slide Number Placeholder 3"/>
          <p:cNvSpPr>
            <a:spLocks noGrp="1"/>
          </p:cNvSpPr>
          <p:nvPr>
            <p:ph type="sldNum" sz="quarter" idx="10"/>
          </p:nvPr>
        </p:nvSpPr>
        <p:spPr/>
        <p:txBody>
          <a:bodyPr/>
          <a:lstStyle/>
          <a:p>
            <a:fld id="{1E90449D-A328-2F45-B739-E9E387B5AB0C}" type="slidenum">
              <a:rPr lang="en-US" smtClean="0"/>
              <a:t>6</a:t>
            </a:fld>
            <a:endParaRPr lang="en-US"/>
          </a:p>
        </p:txBody>
      </p:sp>
    </p:spTree>
    <p:extLst>
      <p:ext uri="{BB962C8B-B14F-4D97-AF65-F5344CB8AC3E}">
        <p14:creationId xmlns:p14="http://schemas.microsoft.com/office/powerpoint/2010/main" val="29660501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Kraiger’s</a:t>
            </a:r>
            <a:r>
              <a:rPr lang="en-US" dirty="0" smtClean="0"/>
              <a:t> structural knowledge</a:t>
            </a:r>
          </a:p>
          <a:p>
            <a:r>
              <a:rPr lang="en-US" dirty="0" smtClean="0"/>
              <a:t>Reference </a:t>
            </a:r>
            <a:r>
              <a:rPr lang="en-US" dirty="0" err="1" smtClean="0"/>
              <a:t>Kivlighan</a:t>
            </a:r>
            <a:r>
              <a:rPr lang="en-US" dirty="0" smtClean="0"/>
              <a:t> &amp; </a:t>
            </a:r>
            <a:r>
              <a:rPr lang="en-US" dirty="0" err="1" smtClean="0"/>
              <a:t>Kivligan</a:t>
            </a:r>
            <a:r>
              <a:rPr lang="en-US" dirty="0" smtClean="0"/>
              <a:t> and other structural work…</a:t>
            </a:r>
          </a:p>
          <a:p>
            <a:endParaRPr lang="en-US" dirty="0"/>
          </a:p>
        </p:txBody>
      </p:sp>
      <p:sp>
        <p:nvSpPr>
          <p:cNvPr id="4" name="Slide Number Placeholder 3"/>
          <p:cNvSpPr>
            <a:spLocks noGrp="1"/>
          </p:cNvSpPr>
          <p:nvPr>
            <p:ph type="sldNum" sz="quarter" idx="10"/>
          </p:nvPr>
        </p:nvSpPr>
        <p:spPr/>
        <p:txBody>
          <a:bodyPr/>
          <a:lstStyle/>
          <a:p>
            <a:fld id="{3B8F3079-5A96-3643-A1CB-730C2225B8CA}" type="slidenum">
              <a:rPr lang="en-US" smtClean="0"/>
              <a:t>7</a:t>
            </a:fld>
            <a:endParaRPr lang="en-US"/>
          </a:p>
        </p:txBody>
      </p:sp>
    </p:spTree>
    <p:extLst>
      <p:ext uri="{BB962C8B-B14F-4D97-AF65-F5344CB8AC3E}">
        <p14:creationId xmlns:p14="http://schemas.microsoft.com/office/powerpoint/2010/main" val="2565383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fly in the ointment</a:t>
            </a:r>
            <a:endParaRPr lang="en-US" dirty="0"/>
          </a:p>
        </p:txBody>
      </p:sp>
      <p:sp>
        <p:nvSpPr>
          <p:cNvPr id="4" name="Slide Number Placeholder 3"/>
          <p:cNvSpPr>
            <a:spLocks noGrp="1"/>
          </p:cNvSpPr>
          <p:nvPr>
            <p:ph type="sldNum" sz="quarter" idx="10"/>
          </p:nvPr>
        </p:nvSpPr>
        <p:spPr/>
        <p:txBody>
          <a:bodyPr/>
          <a:lstStyle/>
          <a:p>
            <a:fld id="{3B8F3079-5A96-3643-A1CB-730C2225B8CA}" type="slidenum">
              <a:rPr lang="en-US" smtClean="0"/>
              <a:t>10</a:t>
            </a:fld>
            <a:endParaRPr lang="en-US"/>
          </a:p>
        </p:txBody>
      </p:sp>
    </p:spTree>
    <p:extLst>
      <p:ext uri="{BB962C8B-B14F-4D97-AF65-F5344CB8AC3E}">
        <p14:creationId xmlns:p14="http://schemas.microsoft.com/office/powerpoint/2010/main" val="23818723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challenge you to consider the richness of the supervisory role and the supervisee presentation.  Especially</a:t>
            </a:r>
            <a:r>
              <a:rPr lang="en-US" baseline="0" dirty="0" smtClean="0"/>
              <a:t> in light of the new requirement by COA for observation, the opportunity for anchored, behaviorally linked and monitored feedback is great.</a:t>
            </a:r>
            <a:endParaRPr lang="en-US" dirty="0"/>
          </a:p>
        </p:txBody>
      </p:sp>
      <p:sp>
        <p:nvSpPr>
          <p:cNvPr id="4" name="Slide Number Placeholder 3"/>
          <p:cNvSpPr>
            <a:spLocks noGrp="1"/>
          </p:cNvSpPr>
          <p:nvPr>
            <p:ph type="sldNum" sz="quarter" idx="10"/>
          </p:nvPr>
        </p:nvSpPr>
        <p:spPr/>
        <p:txBody>
          <a:bodyPr/>
          <a:lstStyle/>
          <a:p>
            <a:fld id="{3B8F3079-5A96-3643-A1CB-730C2225B8CA}" type="slidenum">
              <a:rPr lang="en-US" smtClean="0"/>
              <a:t>13</a:t>
            </a:fld>
            <a:endParaRPr lang="en-US"/>
          </a:p>
        </p:txBody>
      </p:sp>
    </p:spTree>
    <p:extLst>
      <p:ext uri="{BB962C8B-B14F-4D97-AF65-F5344CB8AC3E}">
        <p14:creationId xmlns:p14="http://schemas.microsoft.com/office/powerpoint/2010/main" val="2438480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1BD9DF-7E3A-314E-A987-0457352E372C}" type="datetimeFigureOut">
              <a:rPr lang="en-US" smtClean="0"/>
              <a:t>6/5/16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A8C049-D306-9A41-BFE4-D6F58336FA44}" type="slidenum">
              <a:rPr lang="en-US" smtClean="0"/>
              <a:t>‹#›</a:t>
            </a:fld>
            <a:endParaRPr lang="en-US"/>
          </a:p>
        </p:txBody>
      </p:sp>
    </p:spTree>
    <p:extLst>
      <p:ext uri="{BB962C8B-B14F-4D97-AF65-F5344CB8AC3E}">
        <p14:creationId xmlns:p14="http://schemas.microsoft.com/office/powerpoint/2010/main" val="3871789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1BD9DF-7E3A-314E-A987-0457352E372C}" type="datetimeFigureOut">
              <a:rPr lang="en-US" smtClean="0"/>
              <a:t>6/5/16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A8C049-D306-9A41-BFE4-D6F58336FA44}" type="slidenum">
              <a:rPr lang="en-US" smtClean="0"/>
              <a:t>‹#›</a:t>
            </a:fld>
            <a:endParaRPr lang="en-US"/>
          </a:p>
        </p:txBody>
      </p:sp>
    </p:spTree>
    <p:extLst>
      <p:ext uri="{BB962C8B-B14F-4D97-AF65-F5344CB8AC3E}">
        <p14:creationId xmlns:p14="http://schemas.microsoft.com/office/powerpoint/2010/main" val="2907628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1BD9DF-7E3A-314E-A987-0457352E372C}" type="datetimeFigureOut">
              <a:rPr lang="en-US" smtClean="0"/>
              <a:t>6/5/16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A8C049-D306-9A41-BFE4-D6F58336FA44}" type="slidenum">
              <a:rPr lang="en-US" smtClean="0"/>
              <a:t>‹#›</a:t>
            </a:fld>
            <a:endParaRPr lang="en-US"/>
          </a:p>
        </p:txBody>
      </p:sp>
    </p:spTree>
    <p:extLst>
      <p:ext uri="{BB962C8B-B14F-4D97-AF65-F5344CB8AC3E}">
        <p14:creationId xmlns:p14="http://schemas.microsoft.com/office/powerpoint/2010/main" val="3405462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1BD9DF-7E3A-314E-A987-0457352E372C}" type="datetimeFigureOut">
              <a:rPr lang="en-US" smtClean="0"/>
              <a:t>6/5/16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A8C049-D306-9A41-BFE4-D6F58336FA44}" type="slidenum">
              <a:rPr lang="en-US" smtClean="0"/>
              <a:t>‹#›</a:t>
            </a:fld>
            <a:endParaRPr lang="en-US"/>
          </a:p>
        </p:txBody>
      </p:sp>
    </p:spTree>
    <p:extLst>
      <p:ext uri="{BB962C8B-B14F-4D97-AF65-F5344CB8AC3E}">
        <p14:creationId xmlns:p14="http://schemas.microsoft.com/office/powerpoint/2010/main" val="557659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1BD9DF-7E3A-314E-A987-0457352E372C}" type="datetimeFigureOut">
              <a:rPr lang="en-US" smtClean="0"/>
              <a:t>6/5/16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A8C049-D306-9A41-BFE4-D6F58336FA44}" type="slidenum">
              <a:rPr lang="en-US" smtClean="0"/>
              <a:t>‹#›</a:t>
            </a:fld>
            <a:endParaRPr lang="en-US"/>
          </a:p>
        </p:txBody>
      </p:sp>
    </p:spTree>
    <p:extLst>
      <p:ext uri="{BB962C8B-B14F-4D97-AF65-F5344CB8AC3E}">
        <p14:creationId xmlns:p14="http://schemas.microsoft.com/office/powerpoint/2010/main" val="400789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41BD9DF-7E3A-314E-A987-0457352E372C}" type="datetimeFigureOut">
              <a:rPr lang="en-US" smtClean="0"/>
              <a:t>6/5/16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A8C049-D306-9A41-BFE4-D6F58336FA44}" type="slidenum">
              <a:rPr lang="en-US" smtClean="0"/>
              <a:t>‹#›</a:t>
            </a:fld>
            <a:endParaRPr lang="en-US"/>
          </a:p>
        </p:txBody>
      </p:sp>
    </p:spTree>
    <p:extLst>
      <p:ext uri="{BB962C8B-B14F-4D97-AF65-F5344CB8AC3E}">
        <p14:creationId xmlns:p14="http://schemas.microsoft.com/office/powerpoint/2010/main" val="4170771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41BD9DF-7E3A-314E-A987-0457352E372C}" type="datetimeFigureOut">
              <a:rPr lang="en-US" smtClean="0"/>
              <a:t>6/5/16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A8C049-D306-9A41-BFE4-D6F58336FA44}" type="slidenum">
              <a:rPr lang="en-US" smtClean="0"/>
              <a:t>‹#›</a:t>
            </a:fld>
            <a:endParaRPr lang="en-US"/>
          </a:p>
        </p:txBody>
      </p:sp>
    </p:spTree>
    <p:extLst>
      <p:ext uri="{BB962C8B-B14F-4D97-AF65-F5344CB8AC3E}">
        <p14:creationId xmlns:p14="http://schemas.microsoft.com/office/powerpoint/2010/main" val="4287576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41BD9DF-7E3A-314E-A987-0457352E372C}" type="datetimeFigureOut">
              <a:rPr lang="en-US" smtClean="0"/>
              <a:t>6/5/16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A8C049-D306-9A41-BFE4-D6F58336FA44}" type="slidenum">
              <a:rPr lang="en-US" smtClean="0"/>
              <a:t>‹#›</a:t>
            </a:fld>
            <a:endParaRPr lang="en-US"/>
          </a:p>
        </p:txBody>
      </p:sp>
    </p:spTree>
    <p:extLst>
      <p:ext uri="{BB962C8B-B14F-4D97-AF65-F5344CB8AC3E}">
        <p14:creationId xmlns:p14="http://schemas.microsoft.com/office/powerpoint/2010/main" val="3794958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1BD9DF-7E3A-314E-A987-0457352E372C}" type="datetimeFigureOut">
              <a:rPr lang="en-US" smtClean="0"/>
              <a:t>6/5/16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A8C049-D306-9A41-BFE4-D6F58336FA44}" type="slidenum">
              <a:rPr lang="en-US" smtClean="0"/>
              <a:t>‹#›</a:t>
            </a:fld>
            <a:endParaRPr lang="en-US"/>
          </a:p>
        </p:txBody>
      </p:sp>
    </p:spTree>
    <p:extLst>
      <p:ext uri="{BB962C8B-B14F-4D97-AF65-F5344CB8AC3E}">
        <p14:creationId xmlns:p14="http://schemas.microsoft.com/office/powerpoint/2010/main" val="397411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1BD9DF-7E3A-314E-A987-0457352E372C}" type="datetimeFigureOut">
              <a:rPr lang="en-US" smtClean="0"/>
              <a:t>6/5/16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A8C049-D306-9A41-BFE4-D6F58336FA44}" type="slidenum">
              <a:rPr lang="en-US" smtClean="0"/>
              <a:t>‹#›</a:t>
            </a:fld>
            <a:endParaRPr lang="en-US"/>
          </a:p>
        </p:txBody>
      </p:sp>
    </p:spTree>
    <p:extLst>
      <p:ext uri="{BB962C8B-B14F-4D97-AF65-F5344CB8AC3E}">
        <p14:creationId xmlns:p14="http://schemas.microsoft.com/office/powerpoint/2010/main" val="10671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1BD9DF-7E3A-314E-A987-0457352E372C}" type="datetimeFigureOut">
              <a:rPr lang="en-US" smtClean="0"/>
              <a:t>6/5/16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A8C049-D306-9A41-BFE4-D6F58336FA44}" type="slidenum">
              <a:rPr lang="en-US" smtClean="0"/>
              <a:t>‹#›</a:t>
            </a:fld>
            <a:endParaRPr lang="en-US"/>
          </a:p>
        </p:txBody>
      </p:sp>
    </p:spTree>
    <p:extLst>
      <p:ext uri="{BB962C8B-B14F-4D97-AF65-F5344CB8AC3E}">
        <p14:creationId xmlns:p14="http://schemas.microsoft.com/office/powerpoint/2010/main" val="120847099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BD9DF-7E3A-314E-A987-0457352E372C}" type="datetimeFigureOut">
              <a:rPr lang="en-US" smtClean="0"/>
              <a:t>6/5/16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A8C049-D306-9A41-BFE4-D6F58336FA44}" type="slidenum">
              <a:rPr lang="en-US" smtClean="0"/>
              <a:t>‹#›</a:t>
            </a:fld>
            <a:endParaRPr lang="en-US"/>
          </a:p>
        </p:txBody>
      </p:sp>
    </p:spTree>
    <p:extLst>
      <p:ext uri="{BB962C8B-B14F-4D97-AF65-F5344CB8AC3E}">
        <p14:creationId xmlns:p14="http://schemas.microsoft.com/office/powerpoint/2010/main" val="3759193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pa.org/about/policy/guidelines-supervision.pdf"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latin typeface="Arial Narrow"/>
                <a:cs typeface="Arial Narrow"/>
              </a:rPr>
              <a:t>Competency-based Clinical Supervision:  A </a:t>
            </a:r>
            <a:r>
              <a:rPr lang="en-US" dirty="0" err="1" smtClean="0">
                <a:latin typeface="Arial Narrow"/>
                <a:cs typeface="Arial Narrow"/>
              </a:rPr>
              <a:t>Transtheoretical</a:t>
            </a:r>
            <a:r>
              <a:rPr lang="en-US" dirty="0" smtClean="0">
                <a:latin typeface="Arial Narrow"/>
                <a:cs typeface="Arial Narrow"/>
              </a:rPr>
              <a:t> (or </a:t>
            </a:r>
            <a:r>
              <a:rPr lang="en-US" dirty="0" err="1" smtClean="0">
                <a:latin typeface="Arial Narrow"/>
                <a:cs typeface="Arial Narrow"/>
              </a:rPr>
              <a:t>Metatheoretical</a:t>
            </a:r>
            <a:r>
              <a:rPr lang="en-US" dirty="0" smtClean="0">
                <a:latin typeface="Arial Narrow"/>
                <a:cs typeface="Arial Narrow"/>
              </a:rPr>
              <a:t>) Approach</a:t>
            </a:r>
            <a:endParaRPr lang="en-US" dirty="0">
              <a:latin typeface="Arial Narrow"/>
              <a:cs typeface="Arial Narrow"/>
            </a:endParaRPr>
          </a:p>
        </p:txBody>
      </p:sp>
      <p:sp>
        <p:nvSpPr>
          <p:cNvPr id="3" name="Subtitle 2"/>
          <p:cNvSpPr>
            <a:spLocks noGrp="1"/>
          </p:cNvSpPr>
          <p:nvPr>
            <p:ph type="subTitle" idx="1"/>
          </p:nvPr>
        </p:nvSpPr>
        <p:spPr/>
        <p:txBody>
          <a:bodyPr/>
          <a:lstStyle/>
          <a:p>
            <a:r>
              <a:rPr lang="en-US" dirty="0" smtClean="0">
                <a:latin typeface="Arial Narrow"/>
                <a:cs typeface="Arial Narrow"/>
              </a:rPr>
              <a:t>Carol Falender, Ph.D.</a:t>
            </a:r>
          </a:p>
          <a:p>
            <a:r>
              <a:rPr lang="en-US" dirty="0" smtClean="0">
                <a:latin typeface="Arial Narrow"/>
                <a:cs typeface="Arial Narrow"/>
              </a:rPr>
              <a:t>Edward P. Shafranske, Ph.D., ABPP</a:t>
            </a:r>
            <a:endParaRPr lang="en-US" dirty="0">
              <a:latin typeface="Arial Narrow"/>
              <a:cs typeface="Arial Narrow"/>
            </a:endParaRPr>
          </a:p>
        </p:txBody>
      </p:sp>
    </p:spTree>
    <p:extLst>
      <p:ext uri="{BB962C8B-B14F-4D97-AF65-F5344CB8AC3E}">
        <p14:creationId xmlns:p14="http://schemas.microsoft.com/office/powerpoint/2010/main" val="3753910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Arial Narrow"/>
                <a:cs typeface="Arial Narrow"/>
              </a:rPr>
              <a:t>We are Very Poor at Self-Assessment</a:t>
            </a:r>
            <a:endParaRPr lang="en-US" sz="4000" dirty="0">
              <a:latin typeface="Arial Narrow"/>
              <a:cs typeface="Arial Narrow"/>
            </a:endParaRPr>
          </a:p>
        </p:txBody>
      </p:sp>
      <p:sp>
        <p:nvSpPr>
          <p:cNvPr id="3" name="Content Placeholder 2"/>
          <p:cNvSpPr>
            <a:spLocks noGrp="1"/>
          </p:cNvSpPr>
          <p:nvPr>
            <p:ph idx="1"/>
          </p:nvPr>
        </p:nvSpPr>
        <p:spPr/>
        <p:txBody>
          <a:bodyPr>
            <a:normAutofit fontScale="92500" lnSpcReduction="20000"/>
          </a:bodyPr>
          <a:lstStyle/>
          <a:p>
            <a:r>
              <a:rPr lang="en-US" dirty="0" smtClean="0">
                <a:latin typeface="Arial Narrow"/>
                <a:cs typeface="Arial Narrow"/>
              </a:rPr>
              <a:t>Self-assessment bias</a:t>
            </a:r>
          </a:p>
          <a:p>
            <a:r>
              <a:rPr lang="en-US" dirty="0">
                <a:latin typeface="Arial Narrow"/>
                <a:cs typeface="Arial Narrow"/>
              </a:rPr>
              <a:t>25% of mental health professionals viewed their skill to be at the </a:t>
            </a:r>
            <a:r>
              <a:rPr lang="en-US" dirty="0" smtClean="0">
                <a:latin typeface="Arial Narrow"/>
                <a:cs typeface="Arial Narrow"/>
              </a:rPr>
              <a:t>90</a:t>
            </a:r>
            <a:r>
              <a:rPr lang="en-US" baseline="30000" dirty="0" smtClean="0">
                <a:latin typeface="Arial Narrow"/>
                <a:cs typeface="Arial Narrow"/>
              </a:rPr>
              <a:t>th</a:t>
            </a:r>
            <a:r>
              <a:rPr lang="en-US" dirty="0" smtClean="0">
                <a:latin typeface="Arial Narrow"/>
                <a:cs typeface="Arial Narrow"/>
              </a:rPr>
              <a:t> percentile </a:t>
            </a:r>
            <a:r>
              <a:rPr lang="en-US" dirty="0">
                <a:latin typeface="Arial Narrow"/>
                <a:cs typeface="Arial Narrow"/>
              </a:rPr>
              <a:t>when compared to their peers, and none viewed themselves as </a:t>
            </a:r>
            <a:r>
              <a:rPr lang="en-US" dirty="0" smtClean="0">
                <a:latin typeface="Arial Narrow"/>
                <a:cs typeface="Arial Narrow"/>
              </a:rPr>
              <a:t>below average (defying statistical probabilities)</a:t>
            </a:r>
          </a:p>
          <a:p>
            <a:r>
              <a:rPr lang="en-US" dirty="0" smtClean="0">
                <a:latin typeface="Arial Narrow"/>
                <a:cs typeface="Arial Narrow"/>
              </a:rPr>
              <a:t>Review of therapist lack of skill in identifying clients who got worse </a:t>
            </a:r>
          </a:p>
          <a:p>
            <a:pPr lvl="3"/>
            <a:r>
              <a:rPr lang="en-US" dirty="0" err="1" smtClean="0">
                <a:latin typeface="Arial Narrow"/>
                <a:cs typeface="Arial Narrow"/>
              </a:rPr>
              <a:t>Walfish</a:t>
            </a:r>
            <a:r>
              <a:rPr lang="en-US" dirty="0" smtClean="0">
                <a:latin typeface="Arial Narrow"/>
                <a:cs typeface="Arial Narrow"/>
              </a:rPr>
              <a:t>, McAlister, O’Donnell, &amp; Lambert, 2012</a:t>
            </a:r>
          </a:p>
          <a:p>
            <a:pPr lvl="1"/>
            <a:r>
              <a:rPr lang="en-US" dirty="0" smtClean="0">
                <a:latin typeface="Arial Narrow"/>
                <a:cs typeface="Arial Narrow"/>
              </a:rPr>
              <a:t>Like Lake </a:t>
            </a:r>
            <a:r>
              <a:rPr lang="en-US" dirty="0" err="1" smtClean="0">
                <a:latin typeface="Arial Narrow"/>
                <a:cs typeface="Arial Narrow"/>
              </a:rPr>
              <a:t>Wobegon</a:t>
            </a:r>
            <a:r>
              <a:rPr lang="en-US" dirty="0" smtClean="0">
                <a:latin typeface="Arial Narrow"/>
                <a:cs typeface="Arial Narrow"/>
              </a:rPr>
              <a:t>…all the children are above average?</a:t>
            </a:r>
          </a:p>
          <a:p>
            <a:pPr lvl="1"/>
            <a:r>
              <a:rPr lang="en-US" dirty="0" smtClean="0">
                <a:latin typeface="Arial Narrow"/>
                <a:cs typeface="Arial Narrow"/>
              </a:rPr>
              <a:t>Expert performers actively sought more feedback than moderate performers (</a:t>
            </a:r>
            <a:r>
              <a:rPr lang="en-US" dirty="0" err="1" smtClean="0">
                <a:latin typeface="Arial Narrow"/>
                <a:cs typeface="Arial Narrow"/>
              </a:rPr>
              <a:t>Sonnentag</a:t>
            </a:r>
            <a:r>
              <a:rPr lang="en-US" dirty="0" smtClean="0">
                <a:latin typeface="Arial Narrow"/>
                <a:cs typeface="Arial Narrow"/>
              </a:rPr>
              <a:t>, 2000)</a:t>
            </a:r>
          </a:p>
          <a:p>
            <a:pPr lvl="3"/>
            <a:endParaRPr lang="en-US" dirty="0">
              <a:latin typeface="Arial Narrow"/>
              <a:cs typeface="Arial Narrow"/>
            </a:endParaRPr>
          </a:p>
        </p:txBody>
      </p:sp>
    </p:spTree>
    <p:extLst>
      <p:ext uri="{BB962C8B-B14F-4D97-AF65-F5344CB8AC3E}">
        <p14:creationId xmlns:p14="http://schemas.microsoft.com/office/powerpoint/2010/main" val="1827895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lstStyle/>
          <a:p>
            <a:r>
              <a:rPr lang="en-US" dirty="0" smtClean="0">
                <a:latin typeface="Arial Narrow"/>
                <a:cs typeface="Arial Narrow"/>
              </a:rPr>
              <a:t>We do not systematically teach supervisees self-assessment or provide feedback to increase accuracy</a:t>
            </a:r>
          </a:p>
          <a:p>
            <a:r>
              <a:rPr lang="en-US" dirty="0" smtClean="0">
                <a:latin typeface="Arial Narrow"/>
                <a:cs typeface="Arial Narrow"/>
              </a:rPr>
              <a:t>We believe a core component of competency-based supervision is competence of the supervisor to assess supervisee “</a:t>
            </a:r>
            <a:r>
              <a:rPr lang="en-US" dirty="0" err="1" smtClean="0">
                <a:latin typeface="Arial Narrow"/>
                <a:cs typeface="Arial Narrow"/>
              </a:rPr>
              <a:t>entrustability</a:t>
            </a:r>
            <a:r>
              <a:rPr lang="en-US" dirty="0" smtClean="0">
                <a:latin typeface="Arial Narrow"/>
                <a:cs typeface="Arial Narrow"/>
              </a:rPr>
              <a:t>” and to systematically address the multiple aspects of clinical supervision as they relate to clinical practice</a:t>
            </a:r>
            <a:endParaRPr lang="en-US" dirty="0">
              <a:latin typeface="Arial Narrow"/>
              <a:cs typeface="Arial Narrow"/>
            </a:endParaRPr>
          </a:p>
        </p:txBody>
      </p:sp>
    </p:spTree>
    <p:extLst>
      <p:ext uri="{BB962C8B-B14F-4D97-AF65-F5344CB8AC3E}">
        <p14:creationId xmlns:p14="http://schemas.microsoft.com/office/powerpoint/2010/main" val="2455006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Arial Narrow"/>
                <a:cs typeface="Arial Narrow"/>
              </a:rPr>
              <a:t>Complexity of Supervisor Competence</a:t>
            </a:r>
            <a:endParaRPr lang="en-US" dirty="0">
              <a:latin typeface="Arial Narrow"/>
              <a:cs typeface="Arial Narrow"/>
            </a:endParaRPr>
          </a:p>
        </p:txBody>
      </p:sp>
      <p:sp>
        <p:nvSpPr>
          <p:cNvPr id="3" name="Content Placeholder 2"/>
          <p:cNvSpPr>
            <a:spLocks noGrp="1"/>
          </p:cNvSpPr>
          <p:nvPr>
            <p:ph idx="1"/>
          </p:nvPr>
        </p:nvSpPr>
        <p:spPr/>
        <p:txBody>
          <a:bodyPr>
            <a:normAutofit fontScale="92500" lnSpcReduction="20000"/>
          </a:bodyPr>
          <a:lstStyle/>
          <a:p>
            <a:r>
              <a:rPr lang="en-US" dirty="0" smtClean="0">
                <a:latin typeface="Arial Narrow"/>
                <a:cs typeface="Arial Narrow"/>
              </a:rPr>
              <a:t>Concept of “</a:t>
            </a:r>
            <a:r>
              <a:rPr lang="en-US" dirty="0" err="1" smtClean="0">
                <a:latin typeface="Arial Narrow"/>
                <a:cs typeface="Arial Narrow"/>
              </a:rPr>
              <a:t>Entrustability</a:t>
            </a:r>
            <a:r>
              <a:rPr lang="en-US" dirty="0" smtClean="0">
                <a:latin typeface="Arial Narrow"/>
                <a:cs typeface="Arial Narrow"/>
              </a:rPr>
              <a:t>” of supervisee</a:t>
            </a:r>
          </a:p>
          <a:p>
            <a:pPr lvl="1"/>
            <a:r>
              <a:rPr lang="en-US" dirty="0" smtClean="0">
                <a:latin typeface="Arial Narrow"/>
                <a:cs typeface="Arial Narrow"/>
              </a:rPr>
              <a:t>Competence</a:t>
            </a:r>
          </a:p>
          <a:p>
            <a:pPr lvl="1"/>
            <a:r>
              <a:rPr lang="en-US" dirty="0" smtClean="0">
                <a:latin typeface="Arial Narrow"/>
                <a:cs typeface="Arial Narrow"/>
              </a:rPr>
              <a:t>Reliability/conscientiousness</a:t>
            </a:r>
          </a:p>
          <a:p>
            <a:pPr lvl="1"/>
            <a:r>
              <a:rPr lang="en-US" dirty="0" smtClean="0">
                <a:latin typeface="Arial Narrow"/>
                <a:cs typeface="Arial Narrow"/>
              </a:rPr>
              <a:t>Truthfulness and honesty</a:t>
            </a:r>
          </a:p>
          <a:p>
            <a:pPr lvl="1"/>
            <a:r>
              <a:rPr lang="en-US" dirty="0" smtClean="0">
                <a:latin typeface="Arial Narrow"/>
                <a:cs typeface="Arial Narrow"/>
              </a:rPr>
              <a:t>Recognizing limitations and asking for help</a:t>
            </a:r>
          </a:p>
          <a:p>
            <a:pPr lvl="1"/>
            <a:r>
              <a:rPr lang="en-US" dirty="0" smtClean="0">
                <a:latin typeface="Arial Narrow"/>
                <a:cs typeface="Arial Narrow"/>
              </a:rPr>
              <a:t>Empathy, openness towards patients</a:t>
            </a:r>
          </a:p>
          <a:p>
            <a:pPr lvl="1"/>
            <a:r>
              <a:rPr lang="en-US" dirty="0" smtClean="0">
                <a:latin typeface="Arial Narrow"/>
                <a:cs typeface="Arial Narrow"/>
              </a:rPr>
              <a:t>Skill in </a:t>
            </a:r>
            <a:r>
              <a:rPr lang="en-US" dirty="0" err="1" smtClean="0">
                <a:latin typeface="Arial Narrow"/>
                <a:cs typeface="Arial Narrow"/>
              </a:rPr>
              <a:t>intercollegial</a:t>
            </a:r>
            <a:r>
              <a:rPr lang="en-US" dirty="0" smtClean="0">
                <a:latin typeface="Arial Narrow"/>
                <a:cs typeface="Arial Narrow"/>
              </a:rPr>
              <a:t>/Interprofessional collaboration</a:t>
            </a:r>
          </a:p>
          <a:p>
            <a:pPr lvl="1"/>
            <a:r>
              <a:rPr lang="en-US" dirty="0" smtClean="0">
                <a:latin typeface="Arial Narrow"/>
                <a:cs typeface="Arial Narrow"/>
              </a:rPr>
              <a:t>Habits of self-evaluation, reflection, development </a:t>
            </a:r>
          </a:p>
          <a:p>
            <a:pPr lvl="1"/>
            <a:r>
              <a:rPr lang="en-US" dirty="0" smtClean="0">
                <a:latin typeface="Arial Narrow"/>
                <a:cs typeface="Arial Narrow"/>
              </a:rPr>
              <a:t>Responsibility</a:t>
            </a:r>
          </a:p>
          <a:p>
            <a:pPr lvl="1"/>
            <a:r>
              <a:rPr lang="en-US" dirty="0" smtClean="0">
                <a:latin typeface="Arial Narrow"/>
                <a:cs typeface="Arial Narrow"/>
              </a:rPr>
              <a:t>Knowing how to deal with mistakes by self and others</a:t>
            </a:r>
          </a:p>
          <a:p>
            <a:pPr lvl="3"/>
            <a:r>
              <a:rPr lang="en-US" dirty="0" smtClean="0">
                <a:latin typeface="Arial Narrow"/>
                <a:cs typeface="Arial Narrow"/>
              </a:rPr>
              <a:t>Ten Cate et al., 2016</a:t>
            </a:r>
          </a:p>
          <a:p>
            <a:pPr lvl="1"/>
            <a:endParaRPr lang="en-US" dirty="0">
              <a:latin typeface="Arial Narrow"/>
              <a:cs typeface="Arial Narrow"/>
            </a:endParaRPr>
          </a:p>
        </p:txBody>
      </p:sp>
    </p:spTree>
    <p:extLst>
      <p:ext uri="{BB962C8B-B14F-4D97-AF65-F5344CB8AC3E}">
        <p14:creationId xmlns:p14="http://schemas.microsoft.com/office/powerpoint/2010/main" val="29895992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Narrow"/>
                <a:cs typeface="Arial Narrow"/>
              </a:rPr>
              <a:t>Vignette</a:t>
            </a:r>
            <a:endParaRPr lang="en-US" dirty="0">
              <a:latin typeface="Arial Narrow"/>
              <a:cs typeface="Arial Narrow"/>
            </a:endParaRPr>
          </a:p>
        </p:txBody>
      </p:sp>
      <p:sp>
        <p:nvSpPr>
          <p:cNvPr id="3" name="Content Placeholder 2"/>
          <p:cNvSpPr>
            <a:spLocks noGrp="1"/>
          </p:cNvSpPr>
          <p:nvPr>
            <p:ph idx="1"/>
          </p:nvPr>
        </p:nvSpPr>
        <p:spPr/>
        <p:txBody>
          <a:bodyPr>
            <a:normAutofit fontScale="92500" lnSpcReduction="20000"/>
          </a:bodyPr>
          <a:lstStyle/>
          <a:p>
            <a:r>
              <a:rPr lang="en-US" dirty="0" smtClean="0">
                <a:latin typeface="Arial Narrow"/>
                <a:cs typeface="Arial Narrow"/>
              </a:rPr>
              <a:t>Dr. Hass, a 57 year old Caucasian male, prefaced supervision that has been supervising for over 20 years, and launched right in with Alberta, a 27 year old self described “African-American digital native.” In response to Alberta’s persistent efforts to structure supervision, Dr. Hass told her he simply works from theory and all else falls into place.  He finds goals cumbersome, and urged her simply to begin discussing her client cases.  Quickly he began reflecting about several aspects of client dynamics and they have only covered the one case in the first three weeks, her efforts notwithstanding.  He refers to her as “Amanda.”</a:t>
            </a:r>
            <a:endParaRPr lang="en-US" dirty="0">
              <a:latin typeface="Arial Narrow"/>
              <a:cs typeface="Arial Narrow"/>
            </a:endParaRPr>
          </a:p>
        </p:txBody>
      </p:sp>
    </p:spTree>
    <p:extLst>
      <p:ext uri="{BB962C8B-B14F-4D97-AF65-F5344CB8AC3E}">
        <p14:creationId xmlns:p14="http://schemas.microsoft.com/office/powerpoint/2010/main" val="39946096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Narrow"/>
                <a:cs typeface="Arial Narrow"/>
              </a:rPr>
              <a:t>Strengths and What is Missing?</a:t>
            </a:r>
            <a:endParaRPr lang="en-US" dirty="0">
              <a:latin typeface="Arial Narrow"/>
              <a:cs typeface="Arial Narrow"/>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6619810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Narrow"/>
                <a:cs typeface="Arial Narrow"/>
              </a:rPr>
              <a:t>Conundrum</a:t>
            </a:r>
            <a:endParaRPr lang="en-US" dirty="0">
              <a:latin typeface="Arial Narrow"/>
              <a:cs typeface="Arial Narrow"/>
            </a:endParaRPr>
          </a:p>
        </p:txBody>
      </p:sp>
      <p:sp>
        <p:nvSpPr>
          <p:cNvPr id="3" name="Content Placeholder 2"/>
          <p:cNvSpPr>
            <a:spLocks noGrp="1"/>
          </p:cNvSpPr>
          <p:nvPr>
            <p:ph idx="1"/>
          </p:nvPr>
        </p:nvSpPr>
        <p:spPr/>
        <p:txBody>
          <a:bodyPr/>
          <a:lstStyle/>
          <a:p>
            <a:r>
              <a:rPr lang="en-US" dirty="0" smtClean="0">
                <a:latin typeface="Arial Narrow"/>
                <a:cs typeface="Arial Narrow"/>
              </a:rPr>
              <a:t>Essentially, study of clinical supervision is compromised without consensus on its definition, lack of formal training—and highly variable training if any—and debate whether supervision </a:t>
            </a:r>
            <a:r>
              <a:rPr lang="en-US" smtClean="0">
                <a:latin typeface="Arial Narrow"/>
                <a:cs typeface="Arial Narrow"/>
              </a:rPr>
              <a:t>is a </a:t>
            </a:r>
            <a:r>
              <a:rPr lang="en-US" dirty="0" smtClean="0">
                <a:latin typeface="Arial Narrow"/>
                <a:cs typeface="Arial Narrow"/>
              </a:rPr>
              <a:t>distinct professional practice</a:t>
            </a:r>
          </a:p>
          <a:p>
            <a:endParaRPr lang="en-US" dirty="0">
              <a:latin typeface="Arial Narrow"/>
              <a:cs typeface="Arial Narrow"/>
            </a:endParaRPr>
          </a:p>
          <a:p>
            <a:r>
              <a:rPr lang="en-US" dirty="0" smtClean="0">
                <a:latin typeface="Arial Narrow"/>
                <a:cs typeface="Arial Narrow"/>
              </a:rPr>
              <a:t>Movement towards agreement on definition?</a:t>
            </a:r>
          </a:p>
          <a:p>
            <a:endParaRPr lang="en-US" dirty="0"/>
          </a:p>
        </p:txBody>
      </p:sp>
    </p:spTree>
    <p:extLst>
      <p:ext uri="{BB962C8B-B14F-4D97-AF65-F5344CB8AC3E}">
        <p14:creationId xmlns:p14="http://schemas.microsoft.com/office/powerpoint/2010/main" val="37979791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Narrow"/>
                <a:cs typeface="Arial Narrow"/>
              </a:rPr>
              <a:t>First Step:  Components</a:t>
            </a:r>
            <a:endParaRPr lang="en-US" dirty="0">
              <a:latin typeface="Arial Narrow"/>
              <a:cs typeface="Arial Narrow"/>
            </a:endParaRPr>
          </a:p>
        </p:txBody>
      </p:sp>
      <p:sp>
        <p:nvSpPr>
          <p:cNvPr id="3" name="Content Placeholder 2"/>
          <p:cNvSpPr>
            <a:spLocks noGrp="1"/>
          </p:cNvSpPr>
          <p:nvPr>
            <p:ph idx="1"/>
          </p:nvPr>
        </p:nvSpPr>
        <p:spPr/>
        <p:txBody>
          <a:bodyPr>
            <a:normAutofit lnSpcReduction="10000"/>
          </a:bodyPr>
          <a:lstStyle/>
          <a:p>
            <a:r>
              <a:rPr lang="en-US" dirty="0" smtClean="0">
                <a:latin typeface="Arial Narrow"/>
                <a:cs typeface="Arial Narrow"/>
              </a:rPr>
              <a:t>Self-assessment and collaborative assessment of supervisee competence and ongoing feedback</a:t>
            </a:r>
          </a:p>
          <a:p>
            <a:r>
              <a:rPr lang="en-US" dirty="0" smtClean="0">
                <a:latin typeface="Arial Narrow"/>
                <a:cs typeface="Arial Narrow"/>
              </a:rPr>
              <a:t>Supervisory relationship</a:t>
            </a:r>
          </a:p>
          <a:p>
            <a:r>
              <a:rPr lang="en-US" dirty="0" smtClean="0">
                <a:latin typeface="Arial Narrow"/>
                <a:cs typeface="Arial Narrow"/>
              </a:rPr>
              <a:t>Addressing strains and ruptures to relationship </a:t>
            </a:r>
          </a:p>
          <a:p>
            <a:r>
              <a:rPr lang="en-US" dirty="0" smtClean="0">
                <a:latin typeface="Arial Narrow"/>
                <a:cs typeface="Arial Narrow"/>
              </a:rPr>
              <a:t>Diversity and multiculturalism</a:t>
            </a:r>
          </a:p>
          <a:p>
            <a:r>
              <a:rPr lang="en-US" dirty="0" smtClean="0">
                <a:latin typeface="Arial Narrow"/>
                <a:cs typeface="Arial Narrow"/>
              </a:rPr>
              <a:t>Reactivity or countertransference, self-care</a:t>
            </a:r>
          </a:p>
          <a:p>
            <a:r>
              <a:rPr lang="en-US" dirty="0" smtClean="0">
                <a:latin typeface="Arial Narrow"/>
                <a:cs typeface="Arial Narrow"/>
              </a:rPr>
              <a:t>Legal and ethical standards/aspects</a:t>
            </a:r>
          </a:p>
          <a:p>
            <a:r>
              <a:rPr lang="en-US" dirty="0" smtClean="0">
                <a:latin typeface="Arial Narrow"/>
                <a:cs typeface="Arial Narrow"/>
              </a:rPr>
              <a:t>Addressing performance/competence problems</a:t>
            </a:r>
            <a:endParaRPr lang="en-US" dirty="0">
              <a:latin typeface="Arial Narrow"/>
              <a:cs typeface="Arial Narrow"/>
            </a:endParaRPr>
          </a:p>
        </p:txBody>
      </p:sp>
    </p:spTree>
    <p:extLst>
      <p:ext uri="{BB962C8B-B14F-4D97-AF65-F5344CB8AC3E}">
        <p14:creationId xmlns:p14="http://schemas.microsoft.com/office/powerpoint/2010/main" val="26464595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Narrow"/>
                <a:cs typeface="Arial Narrow"/>
              </a:rPr>
              <a:t>Support? Evidence?</a:t>
            </a:r>
            <a:endParaRPr lang="en-US" dirty="0">
              <a:latin typeface="Arial Narrow"/>
              <a:cs typeface="Arial Narrow"/>
            </a:endParaRPr>
          </a:p>
        </p:txBody>
      </p:sp>
      <p:sp>
        <p:nvSpPr>
          <p:cNvPr id="3" name="Content Placeholder 2"/>
          <p:cNvSpPr>
            <a:spLocks noGrp="1"/>
          </p:cNvSpPr>
          <p:nvPr>
            <p:ph idx="1"/>
          </p:nvPr>
        </p:nvSpPr>
        <p:spPr/>
        <p:txBody>
          <a:bodyPr>
            <a:normAutofit fontScale="92500"/>
          </a:bodyPr>
          <a:lstStyle/>
          <a:p>
            <a:r>
              <a:rPr lang="en-US" dirty="0" smtClean="0">
                <a:latin typeface="Arial Narrow"/>
                <a:cs typeface="Arial Narrow"/>
              </a:rPr>
              <a:t>Adoption of Competency-based Supervision model by multiple countries including Australia and New Zealand</a:t>
            </a:r>
          </a:p>
          <a:p>
            <a:r>
              <a:rPr lang="en-US" dirty="0" smtClean="0">
                <a:latin typeface="Arial Narrow"/>
                <a:cs typeface="Arial Narrow"/>
              </a:rPr>
              <a:t>Intersection of competency-based and psychotherapy model for Motivational Interviewing</a:t>
            </a:r>
          </a:p>
          <a:p>
            <a:pPr lvl="2"/>
            <a:r>
              <a:rPr lang="en-US" dirty="0" smtClean="0">
                <a:latin typeface="Arial Narrow"/>
                <a:cs typeface="Arial Narrow"/>
              </a:rPr>
              <a:t>Stein, Clair, </a:t>
            </a:r>
            <a:r>
              <a:rPr lang="en-US" dirty="0" err="1">
                <a:latin typeface="Arial Narrow"/>
                <a:cs typeface="Arial Narrow"/>
              </a:rPr>
              <a:t>Soenksen</a:t>
            </a:r>
            <a:r>
              <a:rPr lang="en-US" dirty="0">
                <a:latin typeface="Arial Narrow"/>
                <a:cs typeface="Arial Narrow"/>
              </a:rPr>
              <a:t>-</a:t>
            </a:r>
            <a:r>
              <a:rPr lang="en-US" dirty="0" smtClean="0">
                <a:latin typeface="Arial Narrow"/>
                <a:cs typeface="Arial Narrow"/>
              </a:rPr>
              <a:t>Bassett, Martin, &amp; Clarke, 2015</a:t>
            </a:r>
          </a:p>
          <a:p>
            <a:r>
              <a:rPr lang="en-US" dirty="0" smtClean="0">
                <a:latin typeface="Arial Narrow"/>
                <a:cs typeface="Arial Narrow"/>
              </a:rPr>
              <a:t>Skill sets associated with client outcomes</a:t>
            </a:r>
          </a:p>
          <a:p>
            <a:pPr lvl="2"/>
            <a:r>
              <a:rPr lang="en-US" dirty="0" err="1" smtClean="0">
                <a:latin typeface="Arial Narrow"/>
                <a:cs typeface="Arial Narrow"/>
              </a:rPr>
              <a:t>Bearman</a:t>
            </a:r>
            <a:r>
              <a:rPr lang="en-US" dirty="0" smtClean="0">
                <a:latin typeface="Arial Narrow"/>
                <a:cs typeface="Arial Narrow"/>
              </a:rPr>
              <a:t> et al., 2015</a:t>
            </a:r>
          </a:p>
          <a:p>
            <a:r>
              <a:rPr lang="en-US" dirty="0" smtClean="0">
                <a:latin typeface="Arial Narrow"/>
                <a:cs typeface="Arial Narrow"/>
              </a:rPr>
              <a:t>Use of symptom checklists, therapeutic alliance associated with enhanced client outcomes</a:t>
            </a:r>
          </a:p>
          <a:p>
            <a:pPr lvl="2"/>
            <a:endParaRPr lang="en-US" dirty="0" smtClean="0">
              <a:latin typeface="Arial Narrow"/>
              <a:cs typeface="Arial Narrow"/>
            </a:endParaRPr>
          </a:p>
          <a:p>
            <a:endParaRPr lang="en-US" dirty="0" smtClean="0">
              <a:latin typeface="Arial Narrow"/>
              <a:cs typeface="Arial Narrow"/>
            </a:endParaRPr>
          </a:p>
          <a:p>
            <a:pPr lvl="1"/>
            <a:endParaRPr lang="en-US" dirty="0" smtClean="0">
              <a:latin typeface="Arial Narrow"/>
              <a:cs typeface="Arial Narrow"/>
            </a:endParaRPr>
          </a:p>
          <a:p>
            <a:endParaRPr lang="en-US" dirty="0">
              <a:latin typeface="Arial Narrow"/>
              <a:cs typeface="Arial Narrow"/>
            </a:endParaRPr>
          </a:p>
        </p:txBody>
      </p:sp>
    </p:spTree>
    <p:extLst>
      <p:ext uri="{BB962C8B-B14F-4D97-AF65-F5344CB8AC3E}">
        <p14:creationId xmlns:p14="http://schemas.microsoft.com/office/powerpoint/2010/main" val="2852702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latin typeface="Arial Narrow"/>
                <a:cs typeface="Arial Narrow"/>
              </a:rPr>
              <a:t>Do supervisors matter?</a:t>
            </a:r>
          </a:p>
          <a:p>
            <a:pPr lvl="1"/>
            <a:r>
              <a:rPr lang="en-US" dirty="0" err="1" smtClean="0">
                <a:latin typeface="Arial Narrow"/>
                <a:cs typeface="Arial Narrow"/>
              </a:rPr>
              <a:t>Rousmaniere</a:t>
            </a:r>
            <a:r>
              <a:rPr lang="en-US" dirty="0" smtClean="0">
                <a:latin typeface="Arial Narrow"/>
                <a:cs typeface="Arial Narrow"/>
              </a:rPr>
              <a:t>, Swift, </a:t>
            </a:r>
            <a:r>
              <a:rPr lang="en-US" dirty="0" err="1" smtClean="0">
                <a:latin typeface="Arial Narrow"/>
                <a:cs typeface="Arial Narrow"/>
              </a:rPr>
              <a:t>Babins</a:t>
            </a:r>
            <a:r>
              <a:rPr lang="en-US" dirty="0" smtClean="0">
                <a:latin typeface="Arial Narrow"/>
                <a:cs typeface="Arial Narrow"/>
              </a:rPr>
              <a:t>-Wagner, Whipple, &amp; </a:t>
            </a:r>
            <a:r>
              <a:rPr lang="en-US" dirty="0" err="1" smtClean="0">
                <a:latin typeface="Arial Narrow"/>
                <a:cs typeface="Arial Narrow"/>
              </a:rPr>
              <a:t>Berzins</a:t>
            </a:r>
            <a:r>
              <a:rPr lang="en-US" dirty="0" smtClean="0">
                <a:latin typeface="Arial Narrow"/>
                <a:cs typeface="Arial Narrow"/>
              </a:rPr>
              <a:t>, 2016</a:t>
            </a:r>
          </a:p>
          <a:p>
            <a:r>
              <a:rPr lang="en-US" dirty="0" smtClean="0">
                <a:latin typeface="Arial Narrow"/>
                <a:cs typeface="Arial Narrow"/>
              </a:rPr>
              <a:t>Are we throwing away the baby with the proverbial bath water focusing so intensively on client outcomes and failing to attend to the therapist’s contributions?  </a:t>
            </a:r>
          </a:p>
          <a:p>
            <a:pPr lvl="1"/>
            <a:r>
              <a:rPr lang="en-US" dirty="0" smtClean="0">
                <a:latin typeface="Arial Narrow"/>
                <a:cs typeface="Arial Narrow"/>
              </a:rPr>
              <a:t>Miller, Hubble, Chow, &amp; Seidel, 2015</a:t>
            </a:r>
          </a:p>
          <a:p>
            <a:r>
              <a:rPr lang="en-US" dirty="0" smtClean="0">
                <a:latin typeface="Arial Narrow"/>
                <a:cs typeface="Arial Narrow"/>
              </a:rPr>
              <a:t>Or the supervisory contributions?  (F &amp; S)</a:t>
            </a:r>
          </a:p>
          <a:p>
            <a:r>
              <a:rPr lang="en-US" dirty="0" smtClean="0">
                <a:latin typeface="Arial Narrow"/>
                <a:cs typeface="Arial Narrow"/>
              </a:rPr>
              <a:t>Need to consider the therapist’s contribution—supervisee, supervisor AND systematic, intentional process</a:t>
            </a:r>
            <a:endParaRPr lang="en-US" dirty="0">
              <a:latin typeface="Arial Narrow"/>
              <a:cs typeface="Arial Narrow"/>
            </a:endParaRPr>
          </a:p>
        </p:txBody>
      </p:sp>
    </p:spTree>
    <p:extLst>
      <p:ext uri="{BB962C8B-B14F-4D97-AF65-F5344CB8AC3E}">
        <p14:creationId xmlns:p14="http://schemas.microsoft.com/office/powerpoint/2010/main" val="186208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Narrow"/>
                <a:cs typeface="Arial Narrow"/>
              </a:rPr>
              <a:t>Future Directions</a:t>
            </a:r>
            <a:endParaRPr lang="en-US" dirty="0">
              <a:latin typeface="Arial Narrow"/>
              <a:cs typeface="Arial Narrow"/>
            </a:endParaRPr>
          </a:p>
        </p:txBody>
      </p:sp>
      <p:sp>
        <p:nvSpPr>
          <p:cNvPr id="3" name="Content Placeholder 2"/>
          <p:cNvSpPr>
            <a:spLocks noGrp="1"/>
          </p:cNvSpPr>
          <p:nvPr>
            <p:ph idx="1"/>
          </p:nvPr>
        </p:nvSpPr>
        <p:spPr/>
        <p:txBody>
          <a:bodyPr>
            <a:normAutofit fontScale="92500"/>
          </a:bodyPr>
          <a:lstStyle/>
          <a:p>
            <a:r>
              <a:rPr lang="en-US" dirty="0" smtClean="0">
                <a:latin typeface="Arial Narrow"/>
                <a:cs typeface="Arial Narrow"/>
              </a:rPr>
              <a:t>Train supervisees in role invocation—to be successful supervisees as an entrée into the supervision process (</a:t>
            </a:r>
            <a:r>
              <a:rPr lang="en-US" dirty="0" err="1" smtClean="0">
                <a:latin typeface="Arial Narrow"/>
                <a:cs typeface="Arial Narrow"/>
              </a:rPr>
              <a:t>Vespia</a:t>
            </a:r>
            <a:r>
              <a:rPr lang="en-US" dirty="0" smtClean="0">
                <a:latin typeface="Arial Narrow"/>
                <a:cs typeface="Arial Narrow"/>
              </a:rPr>
              <a:t> et al., Falender &amp; Shafranske, 2012)</a:t>
            </a:r>
          </a:p>
          <a:p>
            <a:r>
              <a:rPr lang="en-US" dirty="0" smtClean="0">
                <a:latin typeface="Arial Narrow"/>
                <a:cs typeface="Arial Narrow"/>
              </a:rPr>
              <a:t>Train supervisors, use of supervisor competence assessment to ensure intentional, ethical supervision practice</a:t>
            </a:r>
          </a:p>
          <a:p>
            <a:r>
              <a:rPr lang="en-US" dirty="0" smtClean="0">
                <a:latin typeface="Arial Narrow"/>
                <a:cs typeface="Arial Narrow"/>
              </a:rPr>
              <a:t>Assess supervisor competence and develop a protocol for supervisors to self-assess and model development of their own goals for the training sequence</a:t>
            </a:r>
          </a:p>
          <a:p>
            <a:pPr marL="0" indent="0">
              <a:buNone/>
            </a:pPr>
            <a:endParaRPr lang="en-US" dirty="0" smtClean="0">
              <a:latin typeface="Arial Narrow"/>
              <a:cs typeface="Arial Narrow"/>
            </a:endParaRPr>
          </a:p>
          <a:p>
            <a:endParaRPr lang="en-US" dirty="0" smtClean="0">
              <a:latin typeface="Arial Narrow"/>
              <a:cs typeface="Arial Narrow"/>
            </a:endParaRPr>
          </a:p>
          <a:p>
            <a:endParaRPr lang="en-US" dirty="0">
              <a:latin typeface="Arial Narrow"/>
              <a:cs typeface="Arial Narrow"/>
            </a:endParaRPr>
          </a:p>
        </p:txBody>
      </p:sp>
    </p:spTree>
    <p:extLst>
      <p:ext uri="{BB962C8B-B14F-4D97-AF65-F5344CB8AC3E}">
        <p14:creationId xmlns:p14="http://schemas.microsoft.com/office/powerpoint/2010/main" val="881310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rial Narrow"/>
                <a:cs typeface="Arial Narrow"/>
              </a:rPr>
              <a:t>American Psychological Association Task Force on Supervision Definition</a:t>
            </a:r>
            <a:endParaRPr lang="en-US" dirty="0">
              <a:latin typeface="Arial Narrow"/>
              <a:cs typeface="Arial Narrow"/>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a:latin typeface="Arial Narrow"/>
                <a:cs typeface="Arial Narrow"/>
              </a:rPr>
              <a:t>Competency-based supervision is </a:t>
            </a:r>
            <a:r>
              <a:rPr lang="en-US" dirty="0" smtClean="0">
                <a:latin typeface="Arial Narrow"/>
                <a:cs typeface="Arial Narrow"/>
              </a:rPr>
              <a:t>a </a:t>
            </a:r>
            <a:r>
              <a:rPr lang="en-US" dirty="0" err="1" smtClean="0">
                <a:latin typeface="Arial Narrow"/>
                <a:cs typeface="Arial Narrow"/>
              </a:rPr>
              <a:t>metatheoretical</a:t>
            </a:r>
            <a:r>
              <a:rPr lang="en-US" dirty="0" smtClean="0">
                <a:latin typeface="Arial Narrow"/>
                <a:cs typeface="Arial Narrow"/>
              </a:rPr>
              <a:t> </a:t>
            </a:r>
            <a:r>
              <a:rPr lang="en-US" dirty="0">
                <a:latin typeface="Arial Narrow"/>
                <a:cs typeface="Arial Narrow"/>
              </a:rPr>
              <a:t>approach that explicitly identifies the knowledge, skills and attitudes that comprise clinical competencies, informs learning strategies and evaluation procedures, and meets criterion-referenced competence standards consistent with evidence-based practices (regulations), and the local/cultural clinical setting (adapted from Falender &amp; Shafranske, 2007). Competency-based supervision is one approach to supervision; it is </a:t>
            </a:r>
            <a:r>
              <a:rPr lang="en-US" dirty="0" err="1">
                <a:latin typeface="Arial Narrow"/>
                <a:cs typeface="Arial Narrow"/>
              </a:rPr>
              <a:t>metatheoretical</a:t>
            </a:r>
            <a:r>
              <a:rPr lang="en-US" dirty="0">
                <a:latin typeface="Arial Narrow"/>
                <a:cs typeface="Arial Narrow"/>
              </a:rPr>
              <a:t> and does not preclude other models of supervision. (APA, 2014)</a:t>
            </a:r>
          </a:p>
          <a:p>
            <a:endParaRPr lang="en-US" dirty="0"/>
          </a:p>
        </p:txBody>
      </p:sp>
    </p:spTree>
    <p:extLst>
      <p:ext uri="{BB962C8B-B14F-4D97-AF65-F5344CB8AC3E}">
        <p14:creationId xmlns:p14="http://schemas.microsoft.com/office/powerpoint/2010/main" val="318027248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a:t>
            </a:r>
            <a:endParaRPr lang="en-US" dirty="0"/>
          </a:p>
        </p:txBody>
      </p:sp>
      <p:sp>
        <p:nvSpPr>
          <p:cNvPr id="3" name="Content Placeholder 2"/>
          <p:cNvSpPr>
            <a:spLocks noGrp="1"/>
          </p:cNvSpPr>
          <p:nvPr>
            <p:ph idx="1"/>
          </p:nvPr>
        </p:nvSpPr>
        <p:spPr/>
        <p:txBody>
          <a:bodyPr/>
          <a:lstStyle/>
          <a:p>
            <a:r>
              <a:rPr lang="en-US" dirty="0" smtClean="0">
                <a:latin typeface="Arial Narrow"/>
                <a:cs typeface="Arial Narrow"/>
              </a:rPr>
              <a:t>Track supervisee supervision outcomes and client outcomes as a matter of course—and use these as feedback to inform supervision/treatment</a:t>
            </a:r>
          </a:p>
          <a:p>
            <a:r>
              <a:rPr lang="en-US" dirty="0" smtClean="0">
                <a:latin typeface="Arial Narrow"/>
                <a:cs typeface="Arial Narrow"/>
              </a:rPr>
              <a:t>Through practice and guidelines adoption, increase value attached to clinical supervision in our profession, settings, and more generally</a:t>
            </a:r>
          </a:p>
          <a:p>
            <a:endParaRPr lang="en-US" dirty="0">
              <a:latin typeface="Arial Narrow"/>
              <a:cs typeface="Arial Narrow"/>
            </a:endParaRPr>
          </a:p>
        </p:txBody>
      </p:sp>
    </p:spTree>
    <p:extLst>
      <p:ext uri="{BB962C8B-B14F-4D97-AF65-F5344CB8AC3E}">
        <p14:creationId xmlns:p14="http://schemas.microsoft.com/office/powerpoint/2010/main" val="5826456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946727" y="808181"/>
            <a:ext cx="7550727" cy="5426363"/>
          </a:xfrm>
          <a:prstGeom prst="rect">
            <a:avLst/>
          </a:prstGeom>
        </p:spPr>
      </p:pic>
    </p:spTree>
    <p:extLst>
      <p:ext uri="{BB962C8B-B14F-4D97-AF65-F5344CB8AC3E}">
        <p14:creationId xmlns:p14="http://schemas.microsoft.com/office/powerpoint/2010/main" val="31540970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Narrow"/>
                <a:cs typeface="Arial Narrow"/>
              </a:rPr>
              <a:t>References</a:t>
            </a:r>
            <a:endParaRPr lang="en-US" dirty="0">
              <a:latin typeface="Arial Narrow"/>
              <a:cs typeface="Arial Narrow"/>
            </a:endParaRPr>
          </a:p>
        </p:txBody>
      </p:sp>
      <p:sp>
        <p:nvSpPr>
          <p:cNvPr id="3" name="Content Placeholder 2"/>
          <p:cNvSpPr>
            <a:spLocks noGrp="1"/>
          </p:cNvSpPr>
          <p:nvPr>
            <p:ph idx="1"/>
          </p:nvPr>
        </p:nvSpPr>
        <p:spPr/>
        <p:txBody>
          <a:bodyPr>
            <a:normAutofit fontScale="77500" lnSpcReduction="20000"/>
          </a:bodyPr>
          <a:lstStyle/>
          <a:p>
            <a:r>
              <a:rPr lang="en-US" dirty="0">
                <a:latin typeface="Arial Narrow"/>
                <a:cs typeface="Arial Narrow"/>
              </a:rPr>
              <a:t>American Psychological Association. Board of Educational Affairs. (2014) Guidelines for clinical supervision for health service psychologists.  Retrieved from:  </a:t>
            </a:r>
            <a:r>
              <a:rPr lang="en-US" dirty="0">
                <a:latin typeface="Arial Narrow"/>
                <a:cs typeface="Arial Narrow"/>
                <a:hlinkClick r:id="rId2"/>
              </a:rPr>
              <a:t>http://www.apa.org/about/policy/guidelines-supervision.pdf</a:t>
            </a:r>
            <a:r>
              <a:rPr lang="en-US" dirty="0">
                <a:latin typeface="Arial Narrow"/>
                <a:cs typeface="Arial Narrow"/>
              </a:rPr>
              <a:t> </a:t>
            </a:r>
            <a:endParaRPr lang="en-US" dirty="0" smtClean="0">
              <a:latin typeface="Arial Narrow"/>
              <a:cs typeface="Arial Narrow"/>
            </a:endParaRPr>
          </a:p>
          <a:p>
            <a:r>
              <a:rPr lang="en-US" dirty="0" err="1">
                <a:latin typeface="Arial Narrow"/>
                <a:cs typeface="Arial Narrow"/>
              </a:rPr>
              <a:t>Bearman</a:t>
            </a:r>
            <a:r>
              <a:rPr lang="en-US" dirty="0">
                <a:latin typeface="Arial Narrow"/>
                <a:cs typeface="Arial Narrow"/>
              </a:rPr>
              <a:t>, S. K., Weisz, J. R., Chorpita, B. F., </a:t>
            </a:r>
            <a:r>
              <a:rPr lang="en-US" dirty="0" err="1">
                <a:latin typeface="Arial Narrow"/>
                <a:cs typeface="Arial Narrow"/>
              </a:rPr>
              <a:t>Hoagwood</a:t>
            </a:r>
            <a:r>
              <a:rPr lang="en-US" dirty="0">
                <a:latin typeface="Arial Narrow"/>
                <a:cs typeface="Arial Narrow"/>
              </a:rPr>
              <a:t>, K., Ward, A., </a:t>
            </a:r>
            <a:r>
              <a:rPr lang="en-US" dirty="0" err="1">
                <a:latin typeface="Arial Narrow"/>
                <a:cs typeface="Arial Narrow"/>
              </a:rPr>
              <a:t>Ugeuto</a:t>
            </a:r>
            <a:r>
              <a:rPr lang="en-US" dirty="0">
                <a:latin typeface="Arial Narrow"/>
                <a:cs typeface="Arial Narrow"/>
              </a:rPr>
              <a:t>, A. M., &amp; Bernstein, A. (2013).   More practice, less preach?  The role of supervision practices and therapist characteristics in EBP implementation. </a:t>
            </a:r>
            <a:r>
              <a:rPr lang="en-US" i="1" dirty="0">
                <a:latin typeface="Arial Narrow"/>
                <a:cs typeface="Arial Narrow"/>
              </a:rPr>
              <a:t>Administrative Policy in Mental Health</a:t>
            </a:r>
            <a:r>
              <a:rPr lang="en-US" dirty="0">
                <a:latin typeface="Arial Narrow"/>
                <a:cs typeface="Arial Narrow"/>
              </a:rPr>
              <a:t>, </a:t>
            </a:r>
            <a:r>
              <a:rPr lang="en-US" dirty="0" err="1">
                <a:latin typeface="Arial Narrow"/>
                <a:cs typeface="Arial Narrow"/>
              </a:rPr>
              <a:t>doi</a:t>
            </a:r>
            <a:r>
              <a:rPr lang="en-US" dirty="0">
                <a:latin typeface="Arial Narrow"/>
                <a:cs typeface="Arial Narrow"/>
              </a:rPr>
              <a:t>:  10.1007/s10488-013-0485-</a:t>
            </a:r>
            <a:r>
              <a:rPr lang="en-US" dirty="0" smtClean="0">
                <a:latin typeface="Arial Narrow"/>
                <a:cs typeface="Arial Narrow"/>
              </a:rPr>
              <a:t>5</a:t>
            </a:r>
          </a:p>
          <a:p>
            <a:r>
              <a:rPr lang="en-US" dirty="0" smtClean="0">
                <a:latin typeface="Arial Narrow"/>
                <a:cs typeface="Arial Narrow"/>
              </a:rPr>
              <a:t>Falender</a:t>
            </a:r>
            <a:r>
              <a:rPr lang="en-US" dirty="0">
                <a:latin typeface="Arial Narrow"/>
                <a:cs typeface="Arial Narrow"/>
              </a:rPr>
              <a:t>, C. A., &amp; Shafranske, E. P. (2007). Competence in competency-based supervision practice: Construct and application. </a:t>
            </a:r>
            <a:r>
              <a:rPr lang="en-US" i="1" dirty="0">
                <a:latin typeface="Arial Narrow"/>
                <a:cs typeface="Arial Narrow"/>
              </a:rPr>
              <a:t>Professional Psychology: Research and Practice, 38</a:t>
            </a:r>
            <a:r>
              <a:rPr lang="en-US" dirty="0">
                <a:latin typeface="Arial Narrow"/>
                <a:cs typeface="Arial Narrow"/>
              </a:rPr>
              <a:t>(3)</a:t>
            </a:r>
            <a:r>
              <a:rPr lang="en-US" i="1" dirty="0">
                <a:latin typeface="Arial Narrow"/>
                <a:cs typeface="Arial Narrow"/>
              </a:rPr>
              <a:t>, </a:t>
            </a:r>
            <a:r>
              <a:rPr lang="en-US" dirty="0">
                <a:latin typeface="Arial Narrow"/>
                <a:cs typeface="Arial Narrow"/>
              </a:rPr>
              <a:t>232-240. </a:t>
            </a:r>
            <a:r>
              <a:rPr lang="en-US" dirty="0">
                <a:latin typeface="Arial Narrow"/>
                <a:cs typeface="Arial Narrow"/>
              </a:rPr>
              <a:t>doi:10.1037/0735-</a:t>
            </a:r>
            <a:r>
              <a:rPr lang="en-US" dirty="0" smtClean="0">
                <a:latin typeface="Arial Narrow"/>
                <a:cs typeface="Arial Narrow"/>
              </a:rPr>
              <a:t>7028.38.3.232</a:t>
            </a:r>
          </a:p>
          <a:p>
            <a:endParaRPr lang="en-US" dirty="0"/>
          </a:p>
        </p:txBody>
      </p:sp>
    </p:spTree>
    <p:extLst>
      <p:ext uri="{BB962C8B-B14F-4D97-AF65-F5344CB8AC3E}">
        <p14:creationId xmlns:p14="http://schemas.microsoft.com/office/powerpoint/2010/main" val="28279003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latin typeface="Arial Narrow"/>
                <a:cs typeface="Arial Narrow"/>
              </a:rPr>
              <a:t>Falender, C. A. &amp; Shafranske, E. P. (in press). </a:t>
            </a:r>
            <a:r>
              <a:rPr lang="en-US" i="1" dirty="0">
                <a:latin typeface="Arial Narrow"/>
                <a:cs typeface="Arial Narrow"/>
              </a:rPr>
              <a:t>Supervision essentials for the practice of competency-based supervision.  </a:t>
            </a:r>
            <a:r>
              <a:rPr lang="en-US" dirty="0">
                <a:latin typeface="Arial Narrow"/>
                <a:cs typeface="Arial Narrow"/>
              </a:rPr>
              <a:t>American Psychological Association</a:t>
            </a:r>
            <a:r>
              <a:rPr lang="en-US" dirty="0" smtClean="0">
                <a:latin typeface="Arial Narrow"/>
                <a:cs typeface="Arial Narrow"/>
              </a:rPr>
              <a:t>.</a:t>
            </a:r>
          </a:p>
          <a:p>
            <a:r>
              <a:rPr lang="en-US" dirty="0" err="1" smtClean="0">
                <a:latin typeface="Arial Narrow"/>
                <a:cs typeface="Arial Narrow"/>
              </a:rPr>
              <a:t>Gonsalvez</a:t>
            </a:r>
            <a:r>
              <a:rPr lang="en-US" dirty="0">
                <a:latin typeface="Arial Narrow"/>
                <a:cs typeface="Arial Narrow"/>
              </a:rPr>
              <a:t>, C. J., &amp; Calvert, F. L. (2014).  Competency-based models of supervision:  Principles and applications, promises and challenges.  </a:t>
            </a:r>
            <a:r>
              <a:rPr lang="en-US" i="1" dirty="0">
                <a:latin typeface="Arial Narrow"/>
                <a:cs typeface="Arial Narrow"/>
              </a:rPr>
              <a:t>Australian Psychologist, 49</a:t>
            </a:r>
            <a:r>
              <a:rPr lang="en-US" dirty="0">
                <a:latin typeface="Arial Narrow"/>
                <a:cs typeface="Arial Narrow"/>
              </a:rPr>
              <a:t>, 200-208.  </a:t>
            </a:r>
            <a:r>
              <a:rPr lang="en-US" dirty="0" err="1">
                <a:latin typeface="Arial Narrow"/>
                <a:cs typeface="Arial Narrow"/>
              </a:rPr>
              <a:t>doi</a:t>
            </a:r>
            <a:r>
              <a:rPr lang="en-US" dirty="0">
                <a:latin typeface="Arial Narrow"/>
                <a:cs typeface="Arial Narrow"/>
              </a:rPr>
              <a:t>:  10.1111/ap.</a:t>
            </a:r>
            <a:r>
              <a:rPr lang="en-US" dirty="0" smtClean="0">
                <a:latin typeface="Arial Narrow"/>
                <a:cs typeface="Arial Narrow"/>
              </a:rPr>
              <a:t>12055</a:t>
            </a:r>
          </a:p>
          <a:p>
            <a:r>
              <a:rPr lang="en-US" dirty="0" err="1" smtClean="0">
                <a:latin typeface="Arial Narrow"/>
                <a:cs typeface="Arial Narrow"/>
              </a:rPr>
              <a:t>Prochaska</a:t>
            </a:r>
            <a:r>
              <a:rPr lang="en-US" dirty="0">
                <a:latin typeface="Arial Narrow"/>
                <a:cs typeface="Arial Narrow"/>
              </a:rPr>
              <a:t>, J. O., &amp; Norcross, J. C  (2009).  Systems of psychotherapy:  A </a:t>
            </a:r>
            <a:r>
              <a:rPr lang="en-US" dirty="0" err="1">
                <a:latin typeface="Arial Narrow"/>
                <a:cs typeface="Arial Narrow"/>
              </a:rPr>
              <a:t>transtheoretical</a:t>
            </a:r>
            <a:r>
              <a:rPr lang="en-US" dirty="0">
                <a:latin typeface="Arial Narrow"/>
                <a:cs typeface="Arial Narrow"/>
              </a:rPr>
              <a:t> analysis (7</a:t>
            </a:r>
            <a:r>
              <a:rPr lang="en-US" baseline="30000" dirty="0">
                <a:latin typeface="Arial Narrow"/>
                <a:cs typeface="Arial Narrow"/>
              </a:rPr>
              <a:t>th</a:t>
            </a:r>
            <a:r>
              <a:rPr lang="en-US" dirty="0">
                <a:latin typeface="Arial Narrow"/>
                <a:cs typeface="Arial Narrow"/>
              </a:rPr>
              <a:t> ed.).  Belmont, Ca.:  Brooks Cole</a:t>
            </a:r>
            <a:r>
              <a:rPr lang="en-US" dirty="0" smtClean="0">
                <a:latin typeface="Arial Narrow"/>
                <a:cs typeface="Arial Narrow"/>
              </a:rPr>
              <a:t>.</a:t>
            </a:r>
          </a:p>
          <a:p>
            <a:endParaRPr lang="en-US" dirty="0">
              <a:latin typeface="Arial Narrow"/>
              <a:cs typeface="Arial Narrow"/>
            </a:endParaRPr>
          </a:p>
        </p:txBody>
      </p:sp>
    </p:spTree>
    <p:extLst>
      <p:ext uri="{BB962C8B-B14F-4D97-AF65-F5344CB8AC3E}">
        <p14:creationId xmlns:p14="http://schemas.microsoft.com/office/powerpoint/2010/main" val="40740852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latin typeface="Arial Narrow"/>
                <a:cs typeface="Arial Narrow"/>
              </a:rPr>
              <a:t>Shafranske, E. P., &amp; Falender, C. A., (in press).  Clinical Supervision. In J. C. Norcross, G. R., </a:t>
            </a:r>
            <a:r>
              <a:rPr lang="en-US" dirty="0" err="1">
                <a:latin typeface="Arial Narrow"/>
                <a:cs typeface="Arial Narrow"/>
              </a:rPr>
              <a:t>VandenBos</a:t>
            </a:r>
            <a:r>
              <a:rPr lang="en-US" dirty="0">
                <a:latin typeface="Arial Narrow"/>
                <a:cs typeface="Arial Narrow"/>
              </a:rPr>
              <a:t> &amp; D. K. </a:t>
            </a:r>
            <a:r>
              <a:rPr lang="en-US" dirty="0" err="1">
                <a:latin typeface="Arial Narrow"/>
                <a:cs typeface="Arial Narrow"/>
              </a:rPr>
              <a:t>Freedheim</a:t>
            </a:r>
            <a:r>
              <a:rPr lang="en-US" dirty="0">
                <a:latin typeface="Arial Narrow"/>
                <a:cs typeface="Arial Narrow"/>
              </a:rPr>
              <a:t> (Eds.), </a:t>
            </a:r>
            <a:r>
              <a:rPr lang="en-US" i="1" dirty="0">
                <a:latin typeface="Arial Narrow"/>
                <a:cs typeface="Arial Narrow"/>
              </a:rPr>
              <a:t>APA Handbook of Clinical Psychology Volume V: Education and Profession</a:t>
            </a:r>
            <a:r>
              <a:rPr lang="en-US" dirty="0">
                <a:latin typeface="Arial Narrow"/>
                <a:cs typeface="Arial Narrow"/>
              </a:rPr>
              <a:t>.  Washington, DC:  American Psychological Association. </a:t>
            </a:r>
            <a:endParaRPr lang="en-US" dirty="0" smtClean="0">
              <a:latin typeface="Arial Narrow"/>
              <a:cs typeface="Arial Narrow"/>
            </a:endParaRPr>
          </a:p>
          <a:p>
            <a:r>
              <a:rPr lang="en-US" dirty="0" smtClean="0">
                <a:latin typeface="Arial Narrow"/>
                <a:cs typeface="Arial Narrow"/>
              </a:rPr>
              <a:t>Stein</a:t>
            </a:r>
            <a:r>
              <a:rPr lang="en-US" dirty="0">
                <a:latin typeface="Arial Narrow"/>
                <a:cs typeface="Arial Narrow"/>
              </a:rPr>
              <a:t>, L. A. R., Clair, M., </a:t>
            </a:r>
            <a:r>
              <a:rPr lang="en-US" dirty="0" err="1">
                <a:latin typeface="Arial Narrow"/>
                <a:cs typeface="Arial Narrow"/>
              </a:rPr>
              <a:t>Soenksen</a:t>
            </a:r>
            <a:r>
              <a:rPr lang="en-US" dirty="0">
                <a:latin typeface="Arial Narrow"/>
                <a:cs typeface="Arial Narrow"/>
              </a:rPr>
              <a:t>-Bassett, S., Martin, R. A., &amp; Clarke, J. G. (2015). Studying process and proximal outcomes of supervision for motivational interviewing.</a:t>
            </a:r>
            <a:r>
              <a:rPr lang="en-US" i="1" dirty="0">
                <a:latin typeface="Arial Narrow"/>
                <a:cs typeface="Arial Narrow"/>
              </a:rPr>
              <a:t> Training and Education in Professional Psychology, 9</a:t>
            </a:r>
            <a:r>
              <a:rPr lang="en-US" dirty="0">
                <a:latin typeface="Arial Narrow"/>
                <a:cs typeface="Arial Narrow"/>
              </a:rPr>
              <a:t>(2), 175-182. </a:t>
            </a:r>
            <a:r>
              <a:rPr lang="en-US" dirty="0" err="1">
                <a:latin typeface="Arial Narrow"/>
                <a:cs typeface="Arial Narrow"/>
              </a:rPr>
              <a:t>doi:http</a:t>
            </a:r>
            <a:r>
              <a:rPr lang="en-US" dirty="0">
                <a:latin typeface="Arial Narrow"/>
                <a:cs typeface="Arial Narrow"/>
              </a:rPr>
              <a:t>://</a:t>
            </a:r>
            <a:r>
              <a:rPr lang="en-US" dirty="0" err="1">
                <a:latin typeface="Arial Narrow"/>
                <a:cs typeface="Arial Narrow"/>
              </a:rPr>
              <a:t>dx.doi.org</a:t>
            </a:r>
            <a:r>
              <a:rPr lang="en-US" dirty="0">
                <a:latin typeface="Arial Narrow"/>
                <a:cs typeface="Arial Narrow"/>
              </a:rPr>
              <a:t>/10.1037/tep0000073</a:t>
            </a:r>
          </a:p>
          <a:p>
            <a:endParaRPr lang="en-US" dirty="0">
              <a:latin typeface="Arial Narrow"/>
              <a:cs typeface="Arial Narrow"/>
            </a:endParaRPr>
          </a:p>
        </p:txBody>
      </p:sp>
    </p:spTree>
    <p:extLst>
      <p:ext uri="{BB962C8B-B14F-4D97-AF65-F5344CB8AC3E}">
        <p14:creationId xmlns:p14="http://schemas.microsoft.com/office/powerpoint/2010/main" val="29600062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a:latin typeface="Arial Narrow"/>
                <a:cs typeface="Arial Narrow"/>
              </a:rPr>
              <a:t>Ten Cate, O., Hart, D., </a:t>
            </a:r>
            <a:r>
              <a:rPr lang="en-US" dirty="0" err="1">
                <a:latin typeface="Arial Narrow"/>
                <a:cs typeface="Arial Narrow"/>
              </a:rPr>
              <a:t>Ankel</a:t>
            </a:r>
            <a:r>
              <a:rPr lang="en-US" dirty="0">
                <a:latin typeface="Arial Narrow"/>
                <a:cs typeface="Arial Narrow"/>
              </a:rPr>
              <a:t>, F., </a:t>
            </a:r>
            <a:r>
              <a:rPr lang="en-US" dirty="0" err="1">
                <a:latin typeface="Arial Narrow"/>
                <a:cs typeface="Arial Narrow"/>
              </a:rPr>
              <a:t>Busari</a:t>
            </a:r>
            <a:r>
              <a:rPr lang="en-US" dirty="0">
                <a:latin typeface="Arial Narrow"/>
                <a:cs typeface="Arial Narrow"/>
              </a:rPr>
              <a:t>, J., Englander, R., Glasgow, N,….Wycliffe-Jones, K. (2016).  Entrustment decision making in clinical training.  </a:t>
            </a:r>
            <a:r>
              <a:rPr lang="en-US" i="1" dirty="0">
                <a:latin typeface="Arial Narrow"/>
                <a:cs typeface="Arial Narrow"/>
              </a:rPr>
              <a:t>Academic Medicine, 91</a:t>
            </a:r>
            <a:r>
              <a:rPr lang="en-US" dirty="0">
                <a:latin typeface="Arial Narrow"/>
                <a:cs typeface="Arial Narrow"/>
              </a:rPr>
              <a:t>, 191-198.  </a:t>
            </a:r>
            <a:r>
              <a:rPr lang="en-US" dirty="0" err="1">
                <a:latin typeface="Arial Narrow"/>
                <a:cs typeface="Arial Narrow"/>
              </a:rPr>
              <a:t>doi</a:t>
            </a:r>
            <a:r>
              <a:rPr lang="en-US" dirty="0">
                <a:latin typeface="Arial Narrow"/>
                <a:cs typeface="Arial Narrow"/>
              </a:rPr>
              <a:t>:  10.1097/ACM.0000000000001044</a:t>
            </a:r>
          </a:p>
          <a:p>
            <a:r>
              <a:rPr lang="en-US" dirty="0" err="1">
                <a:latin typeface="Arial Narrow"/>
                <a:cs typeface="Arial Narrow"/>
              </a:rPr>
              <a:t>Walfish</a:t>
            </a:r>
            <a:r>
              <a:rPr lang="en-US" dirty="0">
                <a:latin typeface="Arial Narrow"/>
                <a:cs typeface="Arial Narrow"/>
              </a:rPr>
              <a:t>, S., McAlister, B., O’Donnell, P., &amp; Lambert, M. J. (2012).  An investigation of self-assessment bias in mental health providers.  </a:t>
            </a:r>
            <a:r>
              <a:rPr lang="en-US" i="1" dirty="0">
                <a:latin typeface="Arial Narrow"/>
                <a:cs typeface="Arial Narrow"/>
              </a:rPr>
              <a:t>Psychological Reports, 110</a:t>
            </a:r>
            <a:r>
              <a:rPr lang="en-US" dirty="0">
                <a:latin typeface="Arial Narrow"/>
                <a:cs typeface="Arial Narrow"/>
              </a:rPr>
              <a:t>, 639-644.  </a:t>
            </a:r>
            <a:r>
              <a:rPr lang="en-US" dirty="0" err="1">
                <a:latin typeface="Arial Narrow"/>
                <a:cs typeface="Arial Narrow"/>
              </a:rPr>
              <a:t>doi</a:t>
            </a:r>
            <a:r>
              <a:rPr lang="en-US" dirty="0">
                <a:latin typeface="Arial Narrow"/>
                <a:cs typeface="Arial Narrow"/>
              </a:rPr>
              <a:t>:  10.2466/02.07.17.PR0.110.2.639-644</a:t>
            </a:r>
            <a:endParaRPr lang="en-US" dirty="0">
              <a:latin typeface="Arial Narrow"/>
              <a:cs typeface="Arial Narrow"/>
            </a:endParaRPr>
          </a:p>
          <a:p>
            <a:endParaRPr lang="en-US" dirty="0">
              <a:latin typeface="Arial Narrow"/>
              <a:cs typeface="Arial Narrow"/>
            </a:endParaRPr>
          </a:p>
        </p:txBody>
      </p:sp>
    </p:spTree>
    <p:extLst>
      <p:ext uri="{BB962C8B-B14F-4D97-AF65-F5344CB8AC3E}">
        <p14:creationId xmlns:p14="http://schemas.microsoft.com/office/powerpoint/2010/main" val="2228766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err="1" smtClean="0">
                <a:latin typeface="Arial Narrow"/>
                <a:cs typeface="Arial Narrow"/>
              </a:rPr>
              <a:t>Transtheoretical</a:t>
            </a:r>
            <a:r>
              <a:rPr lang="en-US" sz="4000" dirty="0" smtClean="0">
                <a:latin typeface="Arial Narrow"/>
                <a:cs typeface="Arial Narrow"/>
              </a:rPr>
              <a:t> or </a:t>
            </a:r>
            <a:r>
              <a:rPr lang="en-US" sz="4000" dirty="0" err="1" smtClean="0">
                <a:latin typeface="Arial Narrow"/>
                <a:cs typeface="Arial Narrow"/>
              </a:rPr>
              <a:t>Metatheoretical</a:t>
            </a:r>
            <a:endParaRPr lang="en-US" sz="4000" dirty="0">
              <a:latin typeface="Arial Narrow"/>
              <a:cs typeface="Arial Narrow"/>
            </a:endParaRPr>
          </a:p>
        </p:txBody>
      </p:sp>
      <p:sp>
        <p:nvSpPr>
          <p:cNvPr id="3" name="Content Placeholder 2"/>
          <p:cNvSpPr>
            <a:spLocks noGrp="1"/>
          </p:cNvSpPr>
          <p:nvPr>
            <p:ph idx="1"/>
          </p:nvPr>
        </p:nvSpPr>
        <p:spPr/>
        <p:txBody>
          <a:bodyPr>
            <a:normAutofit fontScale="85000" lnSpcReduction="10000"/>
          </a:bodyPr>
          <a:lstStyle/>
          <a:p>
            <a:r>
              <a:rPr lang="en-US" dirty="0" smtClean="0">
                <a:latin typeface="Arial Narrow"/>
                <a:cs typeface="Arial Narrow"/>
              </a:rPr>
              <a:t>Our use of </a:t>
            </a:r>
            <a:r>
              <a:rPr lang="en-US" dirty="0" err="1" smtClean="0">
                <a:latin typeface="Arial Narrow"/>
                <a:cs typeface="Arial Narrow"/>
              </a:rPr>
              <a:t>transtheoretical</a:t>
            </a:r>
            <a:r>
              <a:rPr lang="en-US" dirty="0" smtClean="0">
                <a:latin typeface="Arial Narrow"/>
                <a:cs typeface="Arial Narrow"/>
              </a:rPr>
              <a:t> differs significantly from </a:t>
            </a:r>
            <a:r>
              <a:rPr lang="en-US" dirty="0" err="1" smtClean="0">
                <a:latin typeface="Arial Narrow"/>
                <a:cs typeface="Arial Narrow"/>
              </a:rPr>
              <a:t>Prochaska</a:t>
            </a:r>
            <a:r>
              <a:rPr lang="en-US" dirty="0" smtClean="0">
                <a:latin typeface="Arial Narrow"/>
                <a:cs typeface="Arial Narrow"/>
              </a:rPr>
              <a:t> and Norcross (2007), and refers to its application as a framework for any other model of clinical supervision as well as on its own (Falender &amp; Shafranske, in press). As such it offers a </a:t>
            </a:r>
            <a:r>
              <a:rPr lang="en-US" dirty="0" err="1" smtClean="0">
                <a:latin typeface="Arial Narrow"/>
                <a:cs typeface="Arial Narrow"/>
              </a:rPr>
              <a:t>metatheoretical</a:t>
            </a:r>
            <a:r>
              <a:rPr lang="en-US" dirty="0" smtClean="0">
                <a:latin typeface="Arial Narrow"/>
                <a:cs typeface="Arial Narrow"/>
              </a:rPr>
              <a:t> approach across different models of supervision.</a:t>
            </a:r>
          </a:p>
          <a:p>
            <a:r>
              <a:rPr lang="en-US" dirty="0" err="1" smtClean="0">
                <a:latin typeface="Arial Narrow"/>
                <a:cs typeface="Arial Narrow"/>
              </a:rPr>
              <a:t>Gonsalvez</a:t>
            </a:r>
            <a:r>
              <a:rPr lang="en-US" dirty="0" smtClean="0">
                <a:latin typeface="Arial Narrow"/>
                <a:cs typeface="Arial Narrow"/>
              </a:rPr>
              <a:t> &amp; Calvert (2014) described competency-based models as </a:t>
            </a:r>
            <a:r>
              <a:rPr lang="en-US" dirty="0" err="1" smtClean="0">
                <a:latin typeface="Arial Narrow"/>
                <a:cs typeface="Arial Narrow"/>
              </a:rPr>
              <a:t>transtheoretical</a:t>
            </a:r>
            <a:r>
              <a:rPr lang="en-US" dirty="0" smtClean="0">
                <a:latin typeface="Arial Narrow"/>
                <a:cs typeface="Arial Narrow"/>
              </a:rPr>
              <a:t> as they can be integrated with other models (psychotherapeutic and developmental) and provide a molecular model, “starting with the end in mind” (p. 202)</a:t>
            </a:r>
            <a:endParaRPr lang="en-US" dirty="0">
              <a:latin typeface="Arial Narrow"/>
              <a:cs typeface="Arial Narrow"/>
            </a:endParaRPr>
          </a:p>
        </p:txBody>
      </p:sp>
    </p:spTree>
    <p:extLst>
      <p:ext uri="{BB962C8B-B14F-4D97-AF65-F5344CB8AC3E}">
        <p14:creationId xmlns:p14="http://schemas.microsoft.com/office/powerpoint/2010/main" val="1735627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rial Narrow"/>
                <a:cs typeface="Arial Narrow"/>
              </a:rPr>
              <a:t>Competency-based Clinical Supervision</a:t>
            </a:r>
            <a:endParaRPr lang="en-US" dirty="0">
              <a:latin typeface="Arial Narrow"/>
              <a:cs typeface="Arial Narrow"/>
            </a:endParaRPr>
          </a:p>
        </p:txBody>
      </p:sp>
      <p:sp>
        <p:nvSpPr>
          <p:cNvPr id="3" name="Content Placeholder 2"/>
          <p:cNvSpPr>
            <a:spLocks noGrp="1"/>
          </p:cNvSpPr>
          <p:nvPr>
            <p:ph idx="1"/>
          </p:nvPr>
        </p:nvSpPr>
        <p:spPr/>
        <p:txBody>
          <a:bodyPr>
            <a:normAutofit lnSpcReduction="10000"/>
          </a:bodyPr>
          <a:lstStyle/>
          <a:p>
            <a:r>
              <a:rPr lang="en-US" dirty="0" smtClean="0">
                <a:latin typeface="Arial Narrow"/>
                <a:cs typeface="Arial Narrow"/>
              </a:rPr>
              <a:t>Competency-based clinical supervision entails an intentional, systematic approach to the multiple competencies— knowledge, skills, and attitudes</a:t>
            </a:r>
          </a:p>
          <a:p>
            <a:r>
              <a:rPr lang="en-US" dirty="0" smtClean="0">
                <a:latin typeface="Arial Narrow"/>
                <a:cs typeface="Arial Narrow"/>
              </a:rPr>
              <a:t>It includes observation, collaborative </a:t>
            </a:r>
            <a:r>
              <a:rPr lang="en-US" dirty="0">
                <a:latin typeface="Arial Narrow"/>
                <a:cs typeface="Arial Narrow"/>
              </a:rPr>
              <a:t>self-</a:t>
            </a:r>
            <a:r>
              <a:rPr lang="en-US" dirty="0" smtClean="0">
                <a:latin typeface="Arial Narrow"/>
                <a:cs typeface="Arial Narrow"/>
              </a:rPr>
              <a:t>assessment and feedback on the assessment; experiential learning and skill development, instruction</a:t>
            </a:r>
            <a:r>
              <a:rPr lang="en-US" dirty="0">
                <a:latin typeface="Arial Narrow"/>
                <a:cs typeface="Arial Narrow"/>
              </a:rPr>
              <a:t>, modeling, and mutual problem solving; </a:t>
            </a:r>
            <a:r>
              <a:rPr lang="en-US" dirty="0" smtClean="0">
                <a:latin typeface="Arial Narrow"/>
                <a:cs typeface="Arial Narrow"/>
              </a:rPr>
              <a:t>ongoing assessment, feedback </a:t>
            </a:r>
            <a:r>
              <a:rPr lang="en-US" dirty="0">
                <a:latin typeface="Arial Narrow"/>
                <a:cs typeface="Arial Narrow"/>
              </a:rPr>
              <a:t>and </a:t>
            </a:r>
            <a:r>
              <a:rPr lang="en-US" dirty="0" smtClean="0">
                <a:latin typeface="Arial Narrow"/>
                <a:cs typeface="Arial Narrow"/>
              </a:rPr>
              <a:t>evaluation, role </a:t>
            </a:r>
            <a:r>
              <a:rPr lang="en-US" dirty="0">
                <a:latin typeface="Arial Narrow"/>
                <a:cs typeface="Arial Narrow"/>
              </a:rPr>
              <a:t>modeling </a:t>
            </a:r>
            <a:endParaRPr lang="en-US" dirty="0"/>
          </a:p>
        </p:txBody>
      </p:sp>
    </p:spTree>
    <p:extLst>
      <p:ext uri="{BB962C8B-B14F-4D97-AF65-F5344CB8AC3E}">
        <p14:creationId xmlns:p14="http://schemas.microsoft.com/office/powerpoint/2010/main" val="182717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rial Narrow"/>
                <a:cs typeface="Arial Narrow"/>
              </a:rPr>
              <a:t>Competency-based Clinical Supervision</a:t>
            </a:r>
            <a:endParaRPr lang="en-US" dirty="0">
              <a:latin typeface="Arial Narrow"/>
              <a:cs typeface="Arial Narrow"/>
            </a:endParaRPr>
          </a:p>
        </p:txBody>
      </p:sp>
      <p:sp>
        <p:nvSpPr>
          <p:cNvPr id="3" name="Content Placeholder 2"/>
          <p:cNvSpPr>
            <a:spLocks noGrp="1"/>
          </p:cNvSpPr>
          <p:nvPr>
            <p:ph idx="1"/>
          </p:nvPr>
        </p:nvSpPr>
        <p:spPr/>
        <p:txBody>
          <a:bodyPr>
            <a:normAutofit fontScale="92500" lnSpcReduction="10000"/>
          </a:bodyPr>
          <a:lstStyle/>
          <a:p>
            <a:r>
              <a:rPr lang="en-US" dirty="0">
                <a:latin typeface="Arial Narrow"/>
                <a:cs typeface="Arial Narrow"/>
              </a:rPr>
              <a:t>Competency-based supervision’s intentional, systematic approach is in contrast to psychotherapy-driven or other supervision approaches are not comprehensive in all the components essential to clinical supervision</a:t>
            </a:r>
          </a:p>
          <a:p>
            <a:r>
              <a:rPr lang="en-US" dirty="0">
                <a:latin typeface="Arial Narrow"/>
                <a:cs typeface="Arial Narrow"/>
              </a:rPr>
              <a:t>Essential is the interplay of self-assessment, supervisor collaborative assessment and feedback with the collaborative development of a training contract articulating discrete competencies to be attained and means to achieve those.</a:t>
            </a:r>
          </a:p>
        </p:txBody>
      </p:sp>
    </p:spTree>
    <p:extLst>
      <p:ext uri="{BB962C8B-B14F-4D97-AF65-F5344CB8AC3E}">
        <p14:creationId xmlns:p14="http://schemas.microsoft.com/office/powerpoint/2010/main" val="1880493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980727792"/>
              </p:ext>
            </p:extLst>
          </p:nvPr>
        </p:nvGraphicFramePr>
        <p:xfrm>
          <a:off x="914400" y="838200"/>
          <a:ext cx="7353300" cy="54524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580015" y="0"/>
            <a:ext cx="7880216" cy="400110"/>
          </a:xfrm>
          <a:prstGeom prst="rect">
            <a:avLst/>
          </a:prstGeom>
          <a:noFill/>
        </p:spPr>
        <p:txBody>
          <a:bodyPr wrap="square" rtlCol="0">
            <a:spAutoFit/>
          </a:bodyPr>
          <a:lstStyle/>
          <a:p>
            <a:pPr algn="ctr"/>
            <a:r>
              <a:rPr lang="en-US" sz="2000" dirty="0" smtClean="0">
                <a:solidFill>
                  <a:schemeClr val="bg1"/>
                </a:solidFill>
                <a:latin typeface="Arial Narrow"/>
                <a:cs typeface="Arial Narrow"/>
              </a:rPr>
              <a:t>The Learning Cycle (Falender &amp; Shafranske, 2016)</a:t>
            </a:r>
            <a:endParaRPr lang="en-US" sz="2000" dirty="0">
              <a:solidFill>
                <a:schemeClr val="bg1"/>
              </a:solidFill>
              <a:latin typeface="Arial Narrow"/>
              <a:cs typeface="Arial Narrow"/>
            </a:endParaRPr>
          </a:p>
        </p:txBody>
      </p:sp>
      <p:sp>
        <p:nvSpPr>
          <p:cNvPr id="2" name="TextBox 1"/>
          <p:cNvSpPr txBox="1"/>
          <p:nvPr/>
        </p:nvSpPr>
        <p:spPr>
          <a:xfrm>
            <a:off x="6914928" y="4585013"/>
            <a:ext cx="1808915" cy="584776"/>
          </a:xfrm>
          <a:prstGeom prst="rect">
            <a:avLst/>
          </a:prstGeom>
          <a:noFill/>
        </p:spPr>
        <p:txBody>
          <a:bodyPr wrap="square" rtlCol="0">
            <a:spAutoFit/>
          </a:bodyPr>
          <a:lstStyle/>
          <a:p>
            <a:r>
              <a:rPr lang="en-US" sz="1600" dirty="0" smtClean="0">
                <a:latin typeface="Arial Narrow"/>
                <a:cs typeface="Arial Narrow"/>
              </a:rPr>
              <a:t>Shafranske &amp; Falender, in press</a:t>
            </a:r>
            <a:endParaRPr lang="en-US" sz="1600" dirty="0">
              <a:latin typeface="Arial Narrow"/>
              <a:cs typeface="Arial Narrow"/>
            </a:endParaRPr>
          </a:p>
        </p:txBody>
      </p:sp>
      <p:sp>
        <p:nvSpPr>
          <p:cNvPr id="5" name="TextBox 4"/>
          <p:cNvSpPr txBox="1"/>
          <p:nvPr/>
        </p:nvSpPr>
        <p:spPr>
          <a:xfrm>
            <a:off x="3463879" y="400110"/>
            <a:ext cx="2219449" cy="369332"/>
          </a:xfrm>
          <a:prstGeom prst="rect">
            <a:avLst/>
          </a:prstGeom>
          <a:noFill/>
        </p:spPr>
        <p:txBody>
          <a:bodyPr wrap="square" rtlCol="0">
            <a:spAutoFit/>
          </a:bodyPr>
          <a:lstStyle/>
          <a:p>
            <a:r>
              <a:rPr lang="en-US" dirty="0" smtClean="0"/>
              <a:t>The Learning Cycle</a:t>
            </a:r>
            <a:endParaRPr lang="en-US" dirty="0"/>
          </a:p>
        </p:txBody>
      </p:sp>
    </p:spTree>
    <p:extLst>
      <p:ext uri="{BB962C8B-B14F-4D97-AF65-F5344CB8AC3E}">
        <p14:creationId xmlns:p14="http://schemas.microsoft.com/office/powerpoint/2010/main" val="158848604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Narrow"/>
                <a:cs typeface="Arial Narrow"/>
              </a:rPr>
              <a:t>Complexity of Supervision</a:t>
            </a:r>
            <a:endParaRPr lang="en-US" dirty="0">
              <a:latin typeface="Arial Narrow"/>
              <a:cs typeface="Arial Narrow"/>
            </a:endParaRPr>
          </a:p>
        </p:txBody>
      </p:sp>
      <p:sp>
        <p:nvSpPr>
          <p:cNvPr id="3" name="Content Placeholder 2"/>
          <p:cNvSpPr>
            <a:spLocks noGrp="1"/>
          </p:cNvSpPr>
          <p:nvPr>
            <p:ph idx="1"/>
          </p:nvPr>
        </p:nvSpPr>
        <p:spPr/>
        <p:txBody>
          <a:bodyPr>
            <a:normAutofit/>
          </a:bodyPr>
          <a:lstStyle/>
          <a:p>
            <a:r>
              <a:rPr lang="en-US" dirty="0" smtClean="0">
                <a:latin typeface="Arial Narrow"/>
                <a:cs typeface="Arial Narrow"/>
              </a:rPr>
              <a:t>Supervisor competence—to make valid entrustment decisions about supervisee</a:t>
            </a:r>
          </a:p>
          <a:p>
            <a:pPr lvl="1"/>
            <a:r>
              <a:rPr lang="en-US" dirty="0" smtClean="0">
                <a:latin typeface="Arial Narrow"/>
                <a:cs typeface="Arial Narrow"/>
              </a:rPr>
              <a:t>Competence clinical practice under supervision</a:t>
            </a:r>
          </a:p>
          <a:p>
            <a:pPr lvl="2"/>
            <a:r>
              <a:rPr lang="en-US" dirty="0" smtClean="0">
                <a:latin typeface="Arial Narrow"/>
                <a:cs typeface="Arial Narrow"/>
              </a:rPr>
              <a:t> (e.g.,  populations, theories, assessment, interventions, models, multiculturalism, context, research, evidence-base)</a:t>
            </a:r>
          </a:p>
          <a:p>
            <a:pPr lvl="1"/>
            <a:r>
              <a:rPr lang="en-US" dirty="0" smtClean="0">
                <a:latin typeface="Arial Narrow"/>
                <a:cs typeface="Arial Narrow"/>
              </a:rPr>
              <a:t>Competence in clinical supervision</a:t>
            </a:r>
          </a:p>
          <a:p>
            <a:pPr lvl="2"/>
            <a:r>
              <a:rPr lang="en-US" dirty="0" smtClean="0">
                <a:latin typeface="Arial Narrow"/>
                <a:cs typeface="Arial Narrow"/>
              </a:rPr>
              <a:t>(e.g., competencies outlined in APA Supervision Guidelines)</a:t>
            </a:r>
          </a:p>
        </p:txBody>
      </p:sp>
    </p:spTree>
    <p:extLst>
      <p:ext uri="{BB962C8B-B14F-4D97-AF65-F5344CB8AC3E}">
        <p14:creationId xmlns:p14="http://schemas.microsoft.com/office/powerpoint/2010/main" val="1774167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i="1" dirty="0">
                <a:latin typeface="Arial Narrow"/>
                <a:cs typeface="Arial Narrow"/>
              </a:rPr>
              <a:t>Clinical Supervision, Training, and Professional Development Research Center,</a:t>
            </a:r>
            <a:r>
              <a:rPr lang="en-US" sz="3200" dirty="0">
                <a:latin typeface="Arial Narrow"/>
                <a:cs typeface="Arial Narrow"/>
              </a:rPr>
              <a:t> at Pepperdine University </a:t>
            </a:r>
          </a:p>
        </p:txBody>
      </p:sp>
      <p:sp>
        <p:nvSpPr>
          <p:cNvPr id="3" name="Content Placeholder 2"/>
          <p:cNvSpPr>
            <a:spLocks noGrp="1"/>
          </p:cNvSpPr>
          <p:nvPr>
            <p:ph idx="1"/>
          </p:nvPr>
        </p:nvSpPr>
        <p:spPr>
          <a:xfrm>
            <a:off x="457200" y="1600200"/>
            <a:ext cx="8229600" cy="4943015"/>
          </a:xfrm>
        </p:spPr>
        <p:txBody>
          <a:bodyPr>
            <a:normAutofit lnSpcReduction="10000"/>
          </a:bodyPr>
          <a:lstStyle/>
          <a:p>
            <a:r>
              <a:rPr lang="en-US" dirty="0" smtClean="0">
                <a:latin typeface="Arial Narrow"/>
                <a:cs typeface="Arial Narrow"/>
              </a:rPr>
              <a:t>Three Studies on Counterproductive Supervision that frame essential need for change in clinical supervision</a:t>
            </a:r>
          </a:p>
          <a:p>
            <a:pPr lvl="1"/>
            <a:r>
              <a:rPr lang="en-US" dirty="0">
                <a:latin typeface="Arial Narrow"/>
                <a:cs typeface="Arial Narrow"/>
              </a:rPr>
              <a:t>i</a:t>
            </a:r>
            <a:r>
              <a:rPr lang="en-US" dirty="0" smtClean="0">
                <a:latin typeface="Arial Narrow"/>
                <a:cs typeface="Arial Narrow"/>
              </a:rPr>
              <a:t>.  Q-sort by current graduate students</a:t>
            </a:r>
          </a:p>
          <a:p>
            <a:pPr lvl="1"/>
            <a:r>
              <a:rPr lang="en-US" dirty="0">
                <a:latin typeface="Arial Narrow"/>
                <a:cs typeface="Arial Narrow"/>
              </a:rPr>
              <a:t>i</a:t>
            </a:r>
            <a:r>
              <a:rPr lang="en-US" dirty="0" smtClean="0">
                <a:latin typeface="Arial Narrow"/>
                <a:cs typeface="Arial Narrow"/>
              </a:rPr>
              <a:t>i. Q-sort by experts in clinical supervision</a:t>
            </a:r>
          </a:p>
          <a:p>
            <a:pPr lvl="1"/>
            <a:r>
              <a:rPr lang="en-US" dirty="0" smtClean="0">
                <a:latin typeface="Arial Narrow"/>
                <a:cs typeface="Arial Narrow"/>
              </a:rPr>
              <a:t>Iii. Q-sort by practicing supervisors</a:t>
            </a:r>
          </a:p>
          <a:p>
            <a:r>
              <a:rPr lang="en-US" dirty="0" smtClean="0">
                <a:latin typeface="Arial Narrow"/>
                <a:cs typeface="Arial Narrow"/>
              </a:rPr>
              <a:t>Study (Wall, 2009) found high frequency of non-adherence to ethical practices affected alliance</a:t>
            </a:r>
          </a:p>
          <a:p>
            <a:r>
              <a:rPr lang="en-US" dirty="0" smtClean="0">
                <a:latin typeface="Arial Narrow"/>
                <a:cs typeface="Arial Narrow"/>
              </a:rPr>
              <a:t>Four studies on impact of supervisory alliance on supervisee disclosure</a:t>
            </a:r>
            <a:endParaRPr lang="en-US" dirty="0">
              <a:latin typeface="Arial Narrow"/>
              <a:cs typeface="Arial Narrow"/>
            </a:endParaRPr>
          </a:p>
        </p:txBody>
      </p:sp>
    </p:spTree>
    <p:extLst>
      <p:ext uri="{BB962C8B-B14F-4D97-AF65-F5344CB8AC3E}">
        <p14:creationId xmlns:p14="http://schemas.microsoft.com/office/powerpoint/2010/main" val="2391938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Arial Narrow"/>
                <a:cs typeface="Arial Narrow"/>
              </a:rPr>
              <a:t>Current Graduate Students (rank order)</a:t>
            </a:r>
            <a:endParaRPr lang="en-US" dirty="0">
              <a:latin typeface="Arial Narrow"/>
              <a:cs typeface="Arial Narrow"/>
            </a:endParaRPr>
          </a:p>
        </p:txBody>
      </p:sp>
      <p:sp>
        <p:nvSpPr>
          <p:cNvPr id="3" name="Content Placeholder 2"/>
          <p:cNvSpPr>
            <a:spLocks noGrp="1"/>
          </p:cNvSpPr>
          <p:nvPr>
            <p:ph idx="1"/>
          </p:nvPr>
        </p:nvSpPr>
        <p:spPr/>
        <p:txBody>
          <a:bodyPr>
            <a:normAutofit fontScale="77500" lnSpcReduction="20000"/>
          </a:bodyPr>
          <a:lstStyle/>
          <a:p>
            <a:r>
              <a:rPr lang="en-US" dirty="0">
                <a:latin typeface="Arial Narrow"/>
                <a:cs typeface="Arial Narrow"/>
              </a:rPr>
              <a:t>Cultural Insensitivity</a:t>
            </a:r>
          </a:p>
          <a:p>
            <a:r>
              <a:rPr lang="en-US" dirty="0">
                <a:latin typeface="Arial Narrow"/>
                <a:cs typeface="Arial Narrow"/>
              </a:rPr>
              <a:t>Inadequate Understanding of Performance Expectations for Supervisee and Supervisor/Role Conflict</a:t>
            </a:r>
          </a:p>
          <a:p>
            <a:r>
              <a:rPr lang="en-US" dirty="0">
                <a:latin typeface="Arial Narrow"/>
                <a:cs typeface="Arial Narrow"/>
              </a:rPr>
              <a:t>Failure to Address Needs of Supervisee</a:t>
            </a:r>
          </a:p>
          <a:p>
            <a:r>
              <a:rPr lang="en-US" dirty="0">
                <a:latin typeface="Arial Narrow"/>
                <a:cs typeface="Arial Narrow"/>
              </a:rPr>
              <a:t>Supervisor Supervision Approach and Supervisee Learning Approach Mismatch</a:t>
            </a:r>
          </a:p>
          <a:p>
            <a:r>
              <a:rPr lang="en-US" dirty="0">
                <a:latin typeface="Arial Narrow"/>
                <a:cs typeface="Arial Narrow"/>
              </a:rPr>
              <a:t>Additional Counterproductive Experiences</a:t>
            </a:r>
          </a:p>
          <a:p>
            <a:r>
              <a:rPr lang="en-US" dirty="0">
                <a:latin typeface="Arial Narrow"/>
                <a:cs typeface="Arial Narrow"/>
              </a:rPr>
              <a:t>Inadequate Attention to Ethics, Ethical Lapses, and Unethical Behavior</a:t>
            </a:r>
          </a:p>
          <a:p>
            <a:r>
              <a:rPr lang="en-US" dirty="0">
                <a:latin typeface="Arial Narrow"/>
                <a:cs typeface="Arial Narrow"/>
              </a:rPr>
              <a:t>Boundary Crossings/Violations</a:t>
            </a:r>
          </a:p>
          <a:p>
            <a:r>
              <a:rPr lang="en-US" dirty="0">
                <a:latin typeface="Arial Narrow"/>
                <a:cs typeface="Arial Narrow"/>
              </a:rPr>
              <a:t>Supervisor/Supervisee Theoretical Orientation Mismatch</a:t>
            </a:r>
          </a:p>
          <a:p>
            <a:r>
              <a:rPr lang="en-US" dirty="0">
                <a:latin typeface="Arial Narrow"/>
                <a:cs typeface="Arial Narrow"/>
              </a:rPr>
              <a:t>Inappropriate Supervisor Self-Disclosure</a:t>
            </a:r>
          </a:p>
          <a:p>
            <a:endParaRPr lang="en-US" dirty="0"/>
          </a:p>
        </p:txBody>
      </p:sp>
    </p:spTree>
    <p:extLst>
      <p:ext uri="{BB962C8B-B14F-4D97-AF65-F5344CB8AC3E}">
        <p14:creationId xmlns:p14="http://schemas.microsoft.com/office/powerpoint/2010/main" val="29127385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6415</TotalTime>
  <Words>2005</Words>
  <Application>Microsoft Macintosh PowerPoint</Application>
  <PresentationFormat>On-screen Show (4:3)</PresentationFormat>
  <Paragraphs>135</Paragraphs>
  <Slides>25</Slides>
  <Notes>4</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Competency-based Clinical Supervision:  A Transtheoretical (or Metatheoretical) Approach</vt:lpstr>
      <vt:lpstr>American Psychological Association Task Force on Supervision Definition</vt:lpstr>
      <vt:lpstr>Transtheoretical or Metatheoretical</vt:lpstr>
      <vt:lpstr>Competency-based Clinical Supervision</vt:lpstr>
      <vt:lpstr>Competency-based Clinical Supervision</vt:lpstr>
      <vt:lpstr>PowerPoint Presentation</vt:lpstr>
      <vt:lpstr>Complexity of Supervision</vt:lpstr>
      <vt:lpstr>Clinical Supervision, Training, and Professional Development Research Center, at Pepperdine University </vt:lpstr>
      <vt:lpstr>Current Graduate Students (rank order)</vt:lpstr>
      <vt:lpstr>We are Very Poor at Self-Assessment</vt:lpstr>
      <vt:lpstr> </vt:lpstr>
      <vt:lpstr>Complexity of Supervisor Competence</vt:lpstr>
      <vt:lpstr>Vignette</vt:lpstr>
      <vt:lpstr>Strengths and What is Missing?</vt:lpstr>
      <vt:lpstr>Conundrum</vt:lpstr>
      <vt:lpstr>First Step:  Components</vt:lpstr>
      <vt:lpstr>Support? Evidence?</vt:lpstr>
      <vt:lpstr>PowerPoint Presentation</vt:lpstr>
      <vt:lpstr>Future Directions</vt:lpstr>
      <vt:lpstr>(2)</vt:lpstr>
      <vt:lpstr>PowerPoint Presentation</vt:lpstr>
      <vt:lpstr>References</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Competency-based Clinical Supervision:  A Transtheoretical Approach</dc:title>
  <dc:creator>Carol Falender</dc:creator>
  <cp:lastModifiedBy>Carol Falender</cp:lastModifiedBy>
  <cp:revision>106</cp:revision>
  <dcterms:created xsi:type="dcterms:W3CDTF">2016-05-21T18:20:42Z</dcterms:created>
  <dcterms:modified xsi:type="dcterms:W3CDTF">2016-06-06T02:56:53Z</dcterms:modified>
</cp:coreProperties>
</file>