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9" r:id="rId3"/>
    <p:sldId id="257" r:id="rId4"/>
    <p:sldId id="258" r:id="rId5"/>
    <p:sldId id="265" r:id="rId6"/>
    <p:sldId id="264" r:id="rId7"/>
    <p:sldId id="260" r:id="rId8"/>
    <p:sldId id="261" r:id="rId9"/>
    <p:sldId id="262" r:id="rId10"/>
    <p:sldId id="266" r:id="rId11"/>
    <p:sldId id="263"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6" d="100"/>
          <a:sy n="66" d="100"/>
        </p:scale>
        <p:origin x="-140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ABE802-BD67-B44C-8259-47231A8A01B9}" type="doc">
      <dgm:prSet loTypeId="urn:microsoft.com/office/officeart/2005/8/layout/cycle5" loCatId="" qsTypeId="urn:microsoft.com/office/officeart/2005/8/quickstyle/simple4" qsCatId="simple" csTypeId="urn:microsoft.com/office/officeart/2005/8/colors/accent1_2" csCatId="accent1" phldr="1"/>
      <dgm:spPr/>
      <dgm:t>
        <a:bodyPr/>
        <a:lstStyle/>
        <a:p>
          <a:endParaRPr lang="en-US"/>
        </a:p>
      </dgm:t>
    </dgm:pt>
    <dgm:pt modelId="{B5FC3E5E-0CCF-2945-8749-8427F5AB2DF3}">
      <dgm:prSet phldrT="[Text]"/>
      <dgm:spPr/>
      <dgm:t>
        <a:bodyPr/>
        <a:lstStyle/>
        <a:p>
          <a:r>
            <a:rPr lang="en-US" b="1" dirty="0">
              <a:solidFill>
                <a:srgbClr val="FFFFFF"/>
              </a:solidFill>
            </a:rPr>
            <a:t>Performance</a:t>
          </a:r>
        </a:p>
        <a:p>
          <a:r>
            <a:rPr lang="en-US" dirty="0">
              <a:solidFill>
                <a:srgbClr val="FFFFFF"/>
              </a:solidFill>
            </a:rPr>
            <a:t>Supervisee performs psychological </a:t>
          </a:r>
          <a:r>
            <a:rPr lang="en-US" dirty="0" smtClean="0">
              <a:solidFill>
                <a:srgbClr val="FFFFFF"/>
              </a:solidFill>
            </a:rPr>
            <a:t>service</a:t>
          </a:r>
        </a:p>
        <a:p>
          <a:r>
            <a:rPr lang="en-US" dirty="0" smtClean="0">
              <a:solidFill>
                <a:srgbClr val="FFFFFF"/>
              </a:solidFill>
            </a:rPr>
            <a:t>Supervisee Self-assessment</a:t>
          </a:r>
          <a:endParaRPr lang="en-US" dirty="0">
            <a:solidFill>
              <a:srgbClr val="FFFFFF"/>
            </a:solidFill>
          </a:endParaRPr>
        </a:p>
      </dgm:t>
    </dgm:pt>
    <dgm:pt modelId="{9BB761F6-3962-4048-887E-52E178C7B927}" type="parTrans" cxnId="{891CA029-8DEE-E448-80B3-F6487E29730F}">
      <dgm:prSet/>
      <dgm:spPr/>
      <dgm:t>
        <a:bodyPr/>
        <a:lstStyle/>
        <a:p>
          <a:endParaRPr lang="en-US"/>
        </a:p>
      </dgm:t>
    </dgm:pt>
    <dgm:pt modelId="{40A34338-8165-2544-98E2-807AE2F70DA7}" type="sibTrans" cxnId="{891CA029-8DEE-E448-80B3-F6487E29730F}">
      <dgm:prSet/>
      <dgm:spPr/>
      <dgm:t>
        <a:bodyPr/>
        <a:lstStyle/>
        <a:p>
          <a:endParaRPr lang="en-US"/>
        </a:p>
      </dgm:t>
    </dgm:pt>
    <dgm:pt modelId="{EC781593-90A1-EE47-B5FF-21DA219D443F}">
      <dgm:prSet phldrT="[Text]"/>
      <dgm:spPr/>
      <dgm:t>
        <a:bodyPr/>
        <a:lstStyle/>
        <a:p>
          <a:r>
            <a:rPr lang="en-US" b="1" dirty="0">
              <a:solidFill>
                <a:srgbClr val="FFFFFF"/>
              </a:solidFill>
            </a:rPr>
            <a:t>Observation</a:t>
          </a:r>
        </a:p>
        <a:p>
          <a:r>
            <a:rPr lang="en-US" dirty="0">
              <a:solidFill>
                <a:srgbClr val="FFFFFF"/>
              </a:solidFill>
            </a:rPr>
            <a:t>Direct Observation (live supervision and/or review of recorded sessions</a:t>
          </a:r>
        </a:p>
        <a:p>
          <a:r>
            <a:rPr lang="en-US" dirty="0">
              <a:solidFill>
                <a:srgbClr val="FFFFFF"/>
              </a:solidFill>
            </a:rPr>
            <a:t>Review of </a:t>
          </a:r>
          <a:r>
            <a:rPr lang="en-US" dirty="0" smtClean="0">
              <a:solidFill>
                <a:srgbClr val="FFFFFF"/>
              </a:solidFill>
            </a:rPr>
            <a:t>client feedback</a:t>
          </a:r>
          <a:endParaRPr lang="en-US" dirty="0">
            <a:solidFill>
              <a:srgbClr val="FFFFFF"/>
            </a:solidFill>
          </a:endParaRPr>
        </a:p>
      </dgm:t>
    </dgm:pt>
    <dgm:pt modelId="{F9906572-45A3-1443-B7AD-C317930C5681}" type="parTrans" cxnId="{050D90FC-70BA-374D-BA20-E8AAD131E110}">
      <dgm:prSet/>
      <dgm:spPr/>
      <dgm:t>
        <a:bodyPr/>
        <a:lstStyle/>
        <a:p>
          <a:endParaRPr lang="en-US"/>
        </a:p>
      </dgm:t>
    </dgm:pt>
    <dgm:pt modelId="{02082793-7C56-9B41-91BE-16D41ED2B0D4}" type="sibTrans" cxnId="{050D90FC-70BA-374D-BA20-E8AAD131E110}">
      <dgm:prSet/>
      <dgm:spPr/>
      <dgm:t>
        <a:bodyPr/>
        <a:lstStyle/>
        <a:p>
          <a:endParaRPr lang="en-US"/>
        </a:p>
      </dgm:t>
    </dgm:pt>
    <dgm:pt modelId="{A01AA768-00BA-7F49-ABEE-2415897EF864}">
      <dgm:prSet phldrT="[Text]"/>
      <dgm:spPr/>
      <dgm:t>
        <a:bodyPr/>
        <a:lstStyle/>
        <a:p>
          <a:r>
            <a:rPr lang="en-US" b="1" dirty="0">
              <a:solidFill>
                <a:srgbClr val="FFFFFF"/>
              </a:solidFill>
            </a:rPr>
            <a:t>Reflection</a:t>
          </a:r>
        </a:p>
        <a:p>
          <a:r>
            <a:rPr lang="en-US" dirty="0">
              <a:solidFill>
                <a:srgbClr val="FFFFFF"/>
              </a:solidFill>
            </a:rPr>
            <a:t>Supervisor and supervisee </a:t>
          </a:r>
          <a:r>
            <a:rPr lang="en-US" dirty="0" smtClean="0">
              <a:solidFill>
                <a:srgbClr val="FFFFFF"/>
              </a:solidFill>
            </a:rPr>
            <a:t>individually and </a:t>
          </a:r>
          <a:r>
            <a:rPr lang="en-US" dirty="0">
              <a:solidFill>
                <a:srgbClr val="FFFFFF"/>
              </a:solidFill>
            </a:rPr>
            <a:t>together reflect on observations</a:t>
          </a:r>
        </a:p>
      </dgm:t>
    </dgm:pt>
    <dgm:pt modelId="{027D5049-6A6E-6843-BA2E-950BB413B7ED}" type="parTrans" cxnId="{0E48AC6F-1143-8240-9828-326B30AA25CA}">
      <dgm:prSet/>
      <dgm:spPr/>
      <dgm:t>
        <a:bodyPr/>
        <a:lstStyle/>
        <a:p>
          <a:endParaRPr lang="en-US"/>
        </a:p>
      </dgm:t>
    </dgm:pt>
    <dgm:pt modelId="{77F79F8E-DAFC-BF4D-A148-67E3BC165CD9}" type="sibTrans" cxnId="{0E48AC6F-1143-8240-9828-326B30AA25CA}">
      <dgm:prSet/>
      <dgm:spPr/>
      <dgm:t>
        <a:bodyPr/>
        <a:lstStyle/>
        <a:p>
          <a:endParaRPr lang="en-US"/>
        </a:p>
      </dgm:t>
    </dgm:pt>
    <dgm:pt modelId="{9C6A2FEB-545C-2E40-AE2E-3B0EE160A477}">
      <dgm:prSet phldrT="[Text]"/>
      <dgm:spPr/>
      <dgm:t>
        <a:bodyPr/>
        <a:lstStyle/>
        <a:p>
          <a:r>
            <a:rPr lang="en-US" b="1" dirty="0" smtClean="0">
              <a:solidFill>
                <a:srgbClr val="FFFFFF"/>
              </a:solidFill>
            </a:rPr>
            <a:t>Feedback/</a:t>
          </a:r>
          <a:r>
            <a:rPr lang="en-US" b="1" dirty="0">
              <a:solidFill>
                <a:srgbClr val="FFFFFF"/>
              </a:solidFill>
            </a:rPr>
            <a:t>Evaluation</a:t>
          </a:r>
        </a:p>
        <a:p>
          <a:r>
            <a:rPr lang="en-US" dirty="0">
              <a:solidFill>
                <a:srgbClr val="FFFFFF"/>
              </a:solidFill>
            </a:rPr>
            <a:t>Supervisor </a:t>
          </a:r>
          <a:r>
            <a:rPr lang="en-US" dirty="0" smtClean="0">
              <a:solidFill>
                <a:srgbClr val="FFFFFF"/>
              </a:solidFill>
            </a:rPr>
            <a:t>encourages supervisee self-assessment and provides </a:t>
          </a:r>
          <a:r>
            <a:rPr lang="en-US" dirty="0">
              <a:solidFill>
                <a:srgbClr val="FFFFFF"/>
              </a:solidFill>
            </a:rPr>
            <a:t>formative evaluation/ feedback and summative </a:t>
          </a:r>
          <a:r>
            <a:rPr lang="en-US" dirty="0" smtClean="0">
              <a:solidFill>
                <a:srgbClr val="FFFFFF"/>
              </a:solidFill>
            </a:rPr>
            <a:t>evaluation factoring in  client outcome assessment</a:t>
          </a:r>
          <a:endParaRPr lang="en-US" dirty="0">
            <a:solidFill>
              <a:srgbClr val="FFFFFF"/>
            </a:solidFill>
          </a:endParaRPr>
        </a:p>
      </dgm:t>
    </dgm:pt>
    <dgm:pt modelId="{5C8E1FDC-21A8-A34C-9A69-BC151997E62F}" type="parTrans" cxnId="{03D80876-1D18-D44D-92A4-BF2C8E7E071F}">
      <dgm:prSet/>
      <dgm:spPr/>
      <dgm:t>
        <a:bodyPr/>
        <a:lstStyle/>
        <a:p>
          <a:endParaRPr lang="en-US"/>
        </a:p>
      </dgm:t>
    </dgm:pt>
    <dgm:pt modelId="{8EF34039-3E49-E045-AA62-D09A82086A5F}" type="sibTrans" cxnId="{03D80876-1D18-D44D-92A4-BF2C8E7E071F}">
      <dgm:prSet/>
      <dgm:spPr/>
      <dgm:t>
        <a:bodyPr/>
        <a:lstStyle/>
        <a:p>
          <a:endParaRPr lang="en-US"/>
        </a:p>
      </dgm:t>
    </dgm:pt>
    <dgm:pt modelId="{67FF6848-F056-6640-B3BB-D998B9486454}">
      <dgm:prSet phldrT="[Text]"/>
      <dgm:spPr/>
      <dgm:t>
        <a:bodyPr/>
        <a:lstStyle/>
        <a:p>
          <a:r>
            <a:rPr lang="en-US" b="1" dirty="0">
              <a:solidFill>
                <a:srgbClr val="FFFFFF"/>
              </a:solidFill>
            </a:rPr>
            <a:t>Planning</a:t>
          </a:r>
        </a:p>
        <a:p>
          <a:r>
            <a:rPr lang="en-US" dirty="0">
              <a:solidFill>
                <a:srgbClr val="FFFFFF"/>
              </a:solidFill>
            </a:rPr>
            <a:t>Identifies interventions/procedures to be performed</a:t>
          </a:r>
        </a:p>
        <a:p>
          <a:r>
            <a:rPr lang="en-US" dirty="0">
              <a:solidFill>
                <a:srgbClr val="FFFFFF"/>
              </a:solidFill>
            </a:rPr>
            <a:t>Instruction and experiential learning activities </a:t>
          </a:r>
        </a:p>
      </dgm:t>
    </dgm:pt>
    <dgm:pt modelId="{C501D909-CD39-3242-8429-F92317D78B10}" type="parTrans" cxnId="{42AF59E8-C5FB-C54A-8C2E-876CB955C53C}">
      <dgm:prSet/>
      <dgm:spPr/>
      <dgm:t>
        <a:bodyPr/>
        <a:lstStyle/>
        <a:p>
          <a:endParaRPr lang="en-US"/>
        </a:p>
      </dgm:t>
    </dgm:pt>
    <dgm:pt modelId="{AA6F6B28-6AC0-3941-A446-1271E467A3BB}" type="sibTrans" cxnId="{42AF59E8-C5FB-C54A-8C2E-876CB955C53C}">
      <dgm:prSet/>
      <dgm:spPr/>
      <dgm:t>
        <a:bodyPr/>
        <a:lstStyle/>
        <a:p>
          <a:endParaRPr lang="en-US"/>
        </a:p>
      </dgm:t>
    </dgm:pt>
    <dgm:pt modelId="{B07D8ABB-A97B-4F4C-B06A-D95A72DDC61E}" type="pres">
      <dgm:prSet presAssocID="{CFABE802-BD67-B44C-8259-47231A8A01B9}" presName="cycle" presStyleCnt="0">
        <dgm:presLayoutVars>
          <dgm:dir/>
          <dgm:resizeHandles val="exact"/>
        </dgm:presLayoutVars>
      </dgm:prSet>
      <dgm:spPr/>
      <dgm:t>
        <a:bodyPr/>
        <a:lstStyle/>
        <a:p>
          <a:endParaRPr lang="en-US"/>
        </a:p>
      </dgm:t>
    </dgm:pt>
    <dgm:pt modelId="{A875B9FE-1D02-1E42-9C97-26ECB27EE2B6}" type="pres">
      <dgm:prSet presAssocID="{B5FC3E5E-0CCF-2945-8749-8427F5AB2DF3}" presName="node" presStyleLbl="node1" presStyleIdx="0" presStyleCnt="5" custRadScaleRad="100271" custRadScaleInc="-11755">
        <dgm:presLayoutVars>
          <dgm:bulletEnabled val="1"/>
        </dgm:presLayoutVars>
      </dgm:prSet>
      <dgm:spPr/>
      <dgm:t>
        <a:bodyPr/>
        <a:lstStyle/>
        <a:p>
          <a:endParaRPr lang="en-US"/>
        </a:p>
      </dgm:t>
    </dgm:pt>
    <dgm:pt modelId="{F685440E-4AC1-084B-BA72-782D9461249A}" type="pres">
      <dgm:prSet presAssocID="{B5FC3E5E-0CCF-2945-8749-8427F5AB2DF3}" presName="spNode" presStyleCnt="0"/>
      <dgm:spPr/>
    </dgm:pt>
    <dgm:pt modelId="{E9B177E3-9F50-DA4C-9CEE-56487399309F}" type="pres">
      <dgm:prSet presAssocID="{40A34338-8165-2544-98E2-807AE2F70DA7}" presName="sibTrans" presStyleLbl="sibTrans1D1" presStyleIdx="0" presStyleCnt="5"/>
      <dgm:spPr/>
      <dgm:t>
        <a:bodyPr/>
        <a:lstStyle/>
        <a:p>
          <a:endParaRPr lang="en-US"/>
        </a:p>
      </dgm:t>
    </dgm:pt>
    <dgm:pt modelId="{438B5770-3A5F-4248-84CF-583707682FA4}" type="pres">
      <dgm:prSet presAssocID="{EC781593-90A1-EE47-B5FF-21DA219D443F}" presName="node" presStyleLbl="node1" presStyleIdx="1" presStyleCnt="5">
        <dgm:presLayoutVars>
          <dgm:bulletEnabled val="1"/>
        </dgm:presLayoutVars>
      </dgm:prSet>
      <dgm:spPr/>
      <dgm:t>
        <a:bodyPr/>
        <a:lstStyle/>
        <a:p>
          <a:endParaRPr lang="en-US"/>
        </a:p>
      </dgm:t>
    </dgm:pt>
    <dgm:pt modelId="{3E3DA967-AFD2-FC42-A2E8-C9970097BBF7}" type="pres">
      <dgm:prSet presAssocID="{EC781593-90A1-EE47-B5FF-21DA219D443F}" presName="spNode" presStyleCnt="0"/>
      <dgm:spPr/>
    </dgm:pt>
    <dgm:pt modelId="{F7CDBD58-9E39-C846-85AD-D7494B1FD9A6}" type="pres">
      <dgm:prSet presAssocID="{02082793-7C56-9B41-91BE-16D41ED2B0D4}" presName="sibTrans" presStyleLbl="sibTrans1D1" presStyleIdx="1" presStyleCnt="5"/>
      <dgm:spPr/>
      <dgm:t>
        <a:bodyPr/>
        <a:lstStyle/>
        <a:p>
          <a:endParaRPr lang="en-US"/>
        </a:p>
      </dgm:t>
    </dgm:pt>
    <dgm:pt modelId="{CA44CB88-0B36-A841-A7AA-B9156CDBECFB}" type="pres">
      <dgm:prSet presAssocID="{A01AA768-00BA-7F49-ABEE-2415897EF864}" presName="node" presStyleLbl="node1" presStyleIdx="2" presStyleCnt="5">
        <dgm:presLayoutVars>
          <dgm:bulletEnabled val="1"/>
        </dgm:presLayoutVars>
      </dgm:prSet>
      <dgm:spPr/>
      <dgm:t>
        <a:bodyPr/>
        <a:lstStyle/>
        <a:p>
          <a:endParaRPr lang="en-US"/>
        </a:p>
      </dgm:t>
    </dgm:pt>
    <dgm:pt modelId="{02B10977-0177-3040-B8C4-46E642F6DF6E}" type="pres">
      <dgm:prSet presAssocID="{A01AA768-00BA-7F49-ABEE-2415897EF864}" presName="spNode" presStyleCnt="0"/>
      <dgm:spPr/>
    </dgm:pt>
    <dgm:pt modelId="{33A0B550-5E22-7C45-BC99-1BD466CC594B}" type="pres">
      <dgm:prSet presAssocID="{77F79F8E-DAFC-BF4D-A148-67E3BC165CD9}" presName="sibTrans" presStyleLbl="sibTrans1D1" presStyleIdx="2" presStyleCnt="5"/>
      <dgm:spPr/>
      <dgm:t>
        <a:bodyPr/>
        <a:lstStyle/>
        <a:p>
          <a:endParaRPr lang="en-US"/>
        </a:p>
      </dgm:t>
    </dgm:pt>
    <dgm:pt modelId="{FDF2E863-F67B-0049-A807-1CC600B8F564}" type="pres">
      <dgm:prSet presAssocID="{9C6A2FEB-545C-2E40-AE2E-3B0EE160A477}" presName="node" presStyleLbl="node1" presStyleIdx="3" presStyleCnt="5">
        <dgm:presLayoutVars>
          <dgm:bulletEnabled val="1"/>
        </dgm:presLayoutVars>
      </dgm:prSet>
      <dgm:spPr/>
      <dgm:t>
        <a:bodyPr/>
        <a:lstStyle/>
        <a:p>
          <a:endParaRPr lang="en-US"/>
        </a:p>
      </dgm:t>
    </dgm:pt>
    <dgm:pt modelId="{F73F1E48-C114-0247-A29D-520E34A42830}" type="pres">
      <dgm:prSet presAssocID="{9C6A2FEB-545C-2E40-AE2E-3B0EE160A477}" presName="spNode" presStyleCnt="0"/>
      <dgm:spPr/>
    </dgm:pt>
    <dgm:pt modelId="{446112CD-93CB-0A48-995C-65DCF1FC3993}" type="pres">
      <dgm:prSet presAssocID="{8EF34039-3E49-E045-AA62-D09A82086A5F}" presName="sibTrans" presStyleLbl="sibTrans1D1" presStyleIdx="3" presStyleCnt="5"/>
      <dgm:spPr/>
      <dgm:t>
        <a:bodyPr/>
        <a:lstStyle/>
        <a:p>
          <a:endParaRPr lang="en-US"/>
        </a:p>
      </dgm:t>
    </dgm:pt>
    <dgm:pt modelId="{EC97D3BE-AB79-E545-8D59-80F5AEB4F700}" type="pres">
      <dgm:prSet presAssocID="{67FF6848-F056-6640-B3BB-D998B9486454}" presName="node" presStyleLbl="node1" presStyleIdx="4" presStyleCnt="5">
        <dgm:presLayoutVars>
          <dgm:bulletEnabled val="1"/>
        </dgm:presLayoutVars>
      </dgm:prSet>
      <dgm:spPr/>
      <dgm:t>
        <a:bodyPr/>
        <a:lstStyle/>
        <a:p>
          <a:endParaRPr lang="en-US"/>
        </a:p>
      </dgm:t>
    </dgm:pt>
    <dgm:pt modelId="{B447C355-A22A-544A-990C-514974566A6A}" type="pres">
      <dgm:prSet presAssocID="{67FF6848-F056-6640-B3BB-D998B9486454}" presName="spNode" presStyleCnt="0"/>
      <dgm:spPr/>
    </dgm:pt>
    <dgm:pt modelId="{8ED2EFE8-7AD4-FF40-8007-E3EAD4E3FD00}" type="pres">
      <dgm:prSet presAssocID="{AA6F6B28-6AC0-3941-A446-1271E467A3BB}" presName="sibTrans" presStyleLbl="sibTrans1D1" presStyleIdx="4" presStyleCnt="5"/>
      <dgm:spPr/>
      <dgm:t>
        <a:bodyPr/>
        <a:lstStyle/>
        <a:p>
          <a:endParaRPr lang="en-US"/>
        </a:p>
      </dgm:t>
    </dgm:pt>
  </dgm:ptLst>
  <dgm:cxnLst>
    <dgm:cxn modelId="{C81F8EAB-20A7-104F-B8D1-D73AFE4CBC20}" type="presOf" srcId="{9C6A2FEB-545C-2E40-AE2E-3B0EE160A477}" destId="{FDF2E863-F67B-0049-A807-1CC600B8F564}" srcOrd="0" destOrd="0" presId="urn:microsoft.com/office/officeart/2005/8/layout/cycle5"/>
    <dgm:cxn modelId="{302641C3-1CF8-F64E-94DA-D23838320B8C}" type="presOf" srcId="{8EF34039-3E49-E045-AA62-D09A82086A5F}" destId="{446112CD-93CB-0A48-995C-65DCF1FC3993}" srcOrd="0" destOrd="0" presId="urn:microsoft.com/office/officeart/2005/8/layout/cycle5"/>
    <dgm:cxn modelId="{45613DD0-D6C6-014A-8CCA-7A45231ECEC2}" type="presOf" srcId="{67FF6848-F056-6640-B3BB-D998B9486454}" destId="{EC97D3BE-AB79-E545-8D59-80F5AEB4F700}" srcOrd="0" destOrd="0" presId="urn:microsoft.com/office/officeart/2005/8/layout/cycle5"/>
    <dgm:cxn modelId="{26A3F5C3-F944-DA4E-937C-303CF51135D0}" type="presOf" srcId="{B5FC3E5E-0CCF-2945-8749-8427F5AB2DF3}" destId="{A875B9FE-1D02-1E42-9C97-26ECB27EE2B6}" srcOrd="0" destOrd="0" presId="urn:microsoft.com/office/officeart/2005/8/layout/cycle5"/>
    <dgm:cxn modelId="{42AF59E8-C5FB-C54A-8C2E-876CB955C53C}" srcId="{CFABE802-BD67-B44C-8259-47231A8A01B9}" destId="{67FF6848-F056-6640-B3BB-D998B9486454}" srcOrd="4" destOrd="0" parTransId="{C501D909-CD39-3242-8429-F92317D78B10}" sibTransId="{AA6F6B28-6AC0-3941-A446-1271E467A3BB}"/>
    <dgm:cxn modelId="{050D90FC-70BA-374D-BA20-E8AAD131E110}" srcId="{CFABE802-BD67-B44C-8259-47231A8A01B9}" destId="{EC781593-90A1-EE47-B5FF-21DA219D443F}" srcOrd="1" destOrd="0" parTransId="{F9906572-45A3-1443-B7AD-C317930C5681}" sibTransId="{02082793-7C56-9B41-91BE-16D41ED2B0D4}"/>
    <dgm:cxn modelId="{1F86ACA1-98AF-1C43-BE27-258ECFAF0F83}" type="presOf" srcId="{EC781593-90A1-EE47-B5FF-21DA219D443F}" destId="{438B5770-3A5F-4248-84CF-583707682FA4}" srcOrd="0" destOrd="0" presId="urn:microsoft.com/office/officeart/2005/8/layout/cycle5"/>
    <dgm:cxn modelId="{5E40F6ED-0C31-D840-A18E-9459914514FC}" type="presOf" srcId="{CFABE802-BD67-B44C-8259-47231A8A01B9}" destId="{B07D8ABB-A97B-4F4C-B06A-D95A72DDC61E}" srcOrd="0" destOrd="0" presId="urn:microsoft.com/office/officeart/2005/8/layout/cycle5"/>
    <dgm:cxn modelId="{14DE1295-7194-7447-A15F-248C5C5E5CA9}" type="presOf" srcId="{AA6F6B28-6AC0-3941-A446-1271E467A3BB}" destId="{8ED2EFE8-7AD4-FF40-8007-E3EAD4E3FD00}" srcOrd="0" destOrd="0" presId="urn:microsoft.com/office/officeart/2005/8/layout/cycle5"/>
    <dgm:cxn modelId="{891CA029-8DEE-E448-80B3-F6487E29730F}" srcId="{CFABE802-BD67-B44C-8259-47231A8A01B9}" destId="{B5FC3E5E-0CCF-2945-8749-8427F5AB2DF3}" srcOrd="0" destOrd="0" parTransId="{9BB761F6-3962-4048-887E-52E178C7B927}" sibTransId="{40A34338-8165-2544-98E2-807AE2F70DA7}"/>
    <dgm:cxn modelId="{D579985B-D818-D249-9683-8E07CA69D8DB}" type="presOf" srcId="{40A34338-8165-2544-98E2-807AE2F70DA7}" destId="{E9B177E3-9F50-DA4C-9CEE-56487399309F}" srcOrd="0" destOrd="0" presId="urn:microsoft.com/office/officeart/2005/8/layout/cycle5"/>
    <dgm:cxn modelId="{0E48AC6F-1143-8240-9828-326B30AA25CA}" srcId="{CFABE802-BD67-B44C-8259-47231A8A01B9}" destId="{A01AA768-00BA-7F49-ABEE-2415897EF864}" srcOrd="2" destOrd="0" parTransId="{027D5049-6A6E-6843-BA2E-950BB413B7ED}" sibTransId="{77F79F8E-DAFC-BF4D-A148-67E3BC165CD9}"/>
    <dgm:cxn modelId="{3E39F842-5D32-F54C-A53C-9F545CEE1D4E}" type="presOf" srcId="{77F79F8E-DAFC-BF4D-A148-67E3BC165CD9}" destId="{33A0B550-5E22-7C45-BC99-1BD466CC594B}" srcOrd="0" destOrd="0" presId="urn:microsoft.com/office/officeart/2005/8/layout/cycle5"/>
    <dgm:cxn modelId="{ADCA6C61-6D56-F946-A2EA-BF362C599E45}" type="presOf" srcId="{02082793-7C56-9B41-91BE-16D41ED2B0D4}" destId="{F7CDBD58-9E39-C846-85AD-D7494B1FD9A6}" srcOrd="0" destOrd="0" presId="urn:microsoft.com/office/officeart/2005/8/layout/cycle5"/>
    <dgm:cxn modelId="{6B30ADE7-38F4-3149-9F68-51FC51E22760}" type="presOf" srcId="{A01AA768-00BA-7F49-ABEE-2415897EF864}" destId="{CA44CB88-0B36-A841-A7AA-B9156CDBECFB}" srcOrd="0" destOrd="0" presId="urn:microsoft.com/office/officeart/2005/8/layout/cycle5"/>
    <dgm:cxn modelId="{03D80876-1D18-D44D-92A4-BF2C8E7E071F}" srcId="{CFABE802-BD67-B44C-8259-47231A8A01B9}" destId="{9C6A2FEB-545C-2E40-AE2E-3B0EE160A477}" srcOrd="3" destOrd="0" parTransId="{5C8E1FDC-21A8-A34C-9A69-BC151997E62F}" sibTransId="{8EF34039-3E49-E045-AA62-D09A82086A5F}"/>
    <dgm:cxn modelId="{B4765A52-0F39-314B-8CB2-96C704626F1F}" type="presParOf" srcId="{B07D8ABB-A97B-4F4C-B06A-D95A72DDC61E}" destId="{A875B9FE-1D02-1E42-9C97-26ECB27EE2B6}" srcOrd="0" destOrd="0" presId="urn:microsoft.com/office/officeart/2005/8/layout/cycle5"/>
    <dgm:cxn modelId="{E78F393B-8FCE-5C4E-9463-DECB71262A95}" type="presParOf" srcId="{B07D8ABB-A97B-4F4C-B06A-D95A72DDC61E}" destId="{F685440E-4AC1-084B-BA72-782D9461249A}" srcOrd="1" destOrd="0" presId="urn:microsoft.com/office/officeart/2005/8/layout/cycle5"/>
    <dgm:cxn modelId="{98A9CA01-0BC3-4F4F-ABC8-6B7C9C8430F4}" type="presParOf" srcId="{B07D8ABB-A97B-4F4C-B06A-D95A72DDC61E}" destId="{E9B177E3-9F50-DA4C-9CEE-56487399309F}" srcOrd="2" destOrd="0" presId="urn:microsoft.com/office/officeart/2005/8/layout/cycle5"/>
    <dgm:cxn modelId="{45BFB566-62AC-D34D-B37E-6FB5667679A3}" type="presParOf" srcId="{B07D8ABB-A97B-4F4C-B06A-D95A72DDC61E}" destId="{438B5770-3A5F-4248-84CF-583707682FA4}" srcOrd="3" destOrd="0" presId="urn:microsoft.com/office/officeart/2005/8/layout/cycle5"/>
    <dgm:cxn modelId="{C041FB6E-F8DA-0740-AE6F-3B0BA0C5CC8F}" type="presParOf" srcId="{B07D8ABB-A97B-4F4C-B06A-D95A72DDC61E}" destId="{3E3DA967-AFD2-FC42-A2E8-C9970097BBF7}" srcOrd="4" destOrd="0" presId="urn:microsoft.com/office/officeart/2005/8/layout/cycle5"/>
    <dgm:cxn modelId="{5D23F6A5-9ADD-364A-9F4B-4F2F2879680E}" type="presParOf" srcId="{B07D8ABB-A97B-4F4C-B06A-D95A72DDC61E}" destId="{F7CDBD58-9E39-C846-85AD-D7494B1FD9A6}" srcOrd="5" destOrd="0" presId="urn:microsoft.com/office/officeart/2005/8/layout/cycle5"/>
    <dgm:cxn modelId="{4EEAA74A-CAAF-EA48-9309-BA59D806DD0C}" type="presParOf" srcId="{B07D8ABB-A97B-4F4C-B06A-D95A72DDC61E}" destId="{CA44CB88-0B36-A841-A7AA-B9156CDBECFB}" srcOrd="6" destOrd="0" presId="urn:microsoft.com/office/officeart/2005/8/layout/cycle5"/>
    <dgm:cxn modelId="{5413E348-5440-7D4E-BDA0-7339C6E75094}" type="presParOf" srcId="{B07D8ABB-A97B-4F4C-B06A-D95A72DDC61E}" destId="{02B10977-0177-3040-B8C4-46E642F6DF6E}" srcOrd="7" destOrd="0" presId="urn:microsoft.com/office/officeart/2005/8/layout/cycle5"/>
    <dgm:cxn modelId="{3CBD4427-BE54-4641-9B55-5587BABBA559}" type="presParOf" srcId="{B07D8ABB-A97B-4F4C-B06A-D95A72DDC61E}" destId="{33A0B550-5E22-7C45-BC99-1BD466CC594B}" srcOrd="8" destOrd="0" presId="urn:microsoft.com/office/officeart/2005/8/layout/cycle5"/>
    <dgm:cxn modelId="{CDB2D788-D73E-204F-AB26-F69A31FE9274}" type="presParOf" srcId="{B07D8ABB-A97B-4F4C-B06A-D95A72DDC61E}" destId="{FDF2E863-F67B-0049-A807-1CC600B8F564}" srcOrd="9" destOrd="0" presId="urn:microsoft.com/office/officeart/2005/8/layout/cycle5"/>
    <dgm:cxn modelId="{6721FED2-5B4D-454B-9B52-17B1805B83E8}" type="presParOf" srcId="{B07D8ABB-A97B-4F4C-B06A-D95A72DDC61E}" destId="{F73F1E48-C114-0247-A29D-520E34A42830}" srcOrd="10" destOrd="0" presId="urn:microsoft.com/office/officeart/2005/8/layout/cycle5"/>
    <dgm:cxn modelId="{AEDFA4A7-33D9-9746-967B-B61325684E4C}" type="presParOf" srcId="{B07D8ABB-A97B-4F4C-B06A-D95A72DDC61E}" destId="{446112CD-93CB-0A48-995C-65DCF1FC3993}" srcOrd="11" destOrd="0" presId="urn:microsoft.com/office/officeart/2005/8/layout/cycle5"/>
    <dgm:cxn modelId="{0B6F7671-E4ED-094D-85B6-05583879129F}" type="presParOf" srcId="{B07D8ABB-A97B-4F4C-B06A-D95A72DDC61E}" destId="{EC97D3BE-AB79-E545-8D59-80F5AEB4F700}" srcOrd="12" destOrd="0" presId="urn:microsoft.com/office/officeart/2005/8/layout/cycle5"/>
    <dgm:cxn modelId="{83B67936-0FE0-4646-B02E-4C7E17E27BF5}" type="presParOf" srcId="{B07D8ABB-A97B-4F4C-B06A-D95A72DDC61E}" destId="{B447C355-A22A-544A-990C-514974566A6A}" srcOrd="13" destOrd="0" presId="urn:microsoft.com/office/officeart/2005/8/layout/cycle5"/>
    <dgm:cxn modelId="{B37852C5-ABAB-4B49-BB85-2389E55A8A02}" type="presParOf" srcId="{B07D8ABB-A97B-4F4C-B06A-D95A72DDC61E}" destId="{8ED2EFE8-7AD4-FF40-8007-E3EAD4E3FD00}" srcOrd="14"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75B9FE-1D02-1E42-9C97-26ECB27EE2B6}">
      <dsp:nvSpPr>
        <dsp:cNvPr id="0" name=""/>
        <dsp:cNvSpPr/>
      </dsp:nvSpPr>
      <dsp:spPr>
        <a:xfrm>
          <a:off x="2667003" y="2"/>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a:solidFill>
                <a:srgbClr val="FFFFFF"/>
              </a:solidFill>
            </a:rPr>
            <a:t>Performance</a:t>
          </a:r>
        </a:p>
        <a:p>
          <a:pPr lvl="0" algn="ctr" defTabSz="400050">
            <a:lnSpc>
              <a:spcPct val="90000"/>
            </a:lnSpc>
            <a:spcBef>
              <a:spcPct val="0"/>
            </a:spcBef>
            <a:spcAft>
              <a:spcPct val="35000"/>
            </a:spcAft>
          </a:pPr>
          <a:r>
            <a:rPr lang="en-US" sz="900" kern="1200" dirty="0">
              <a:solidFill>
                <a:srgbClr val="FFFFFF"/>
              </a:solidFill>
            </a:rPr>
            <a:t>Supervisee performs psychological </a:t>
          </a:r>
          <a:r>
            <a:rPr lang="en-US" sz="900" kern="1200" dirty="0" smtClean="0">
              <a:solidFill>
                <a:srgbClr val="FFFFFF"/>
              </a:solidFill>
            </a:rPr>
            <a:t>service</a:t>
          </a:r>
        </a:p>
        <a:p>
          <a:pPr lvl="0" algn="ctr" defTabSz="400050">
            <a:lnSpc>
              <a:spcPct val="90000"/>
            </a:lnSpc>
            <a:spcBef>
              <a:spcPct val="0"/>
            </a:spcBef>
            <a:spcAft>
              <a:spcPct val="35000"/>
            </a:spcAft>
          </a:pPr>
          <a:r>
            <a:rPr lang="en-US" sz="900" kern="1200" dirty="0" smtClean="0">
              <a:solidFill>
                <a:srgbClr val="FFFFFF"/>
              </a:solidFill>
            </a:rPr>
            <a:t>Supervisee Self-assessment</a:t>
          </a:r>
          <a:endParaRPr lang="en-US" sz="900" kern="1200" dirty="0">
            <a:solidFill>
              <a:srgbClr val="FFFFFF"/>
            </a:solidFill>
          </a:endParaRPr>
        </a:p>
      </dsp:txBody>
      <dsp:txXfrm>
        <a:off x="2723796" y="56795"/>
        <a:ext cx="1676267" cy="1049818"/>
      </dsp:txXfrm>
    </dsp:sp>
    <dsp:sp modelId="{E9B177E3-9F50-DA4C-9CEE-56487399309F}">
      <dsp:nvSpPr>
        <dsp:cNvPr id="0" name=""/>
        <dsp:cNvSpPr/>
      </dsp:nvSpPr>
      <dsp:spPr>
        <a:xfrm>
          <a:off x="1346247" y="576378"/>
          <a:ext cx="4648989" cy="4648989"/>
        </a:xfrm>
        <a:custGeom>
          <a:avLst/>
          <a:gdLst/>
          <a:ahLst/>
          <a:cxnLst/>
          <a:rect l="0" t="0" r="0" b="0"/>
          <a:pathLst>
            <a:path>
              <a:moveTo>
                <a:pt x="3377685" y="252282"/>
              </a:moveTo>
              <a:arcTo wR="2324494" hR="2324494" stAng="17816502" swAng="132835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38B5770-3A5F-4248-84CF-583707682FA4}">
      <dsp:nvSpPr>
        <dsp:cNvPr id="0" name=""/>
        <dsp:cNvSpPr/>
      </dsp:nvSpPr>
      <dsp:spPr>
        <a:xfrm>
          <a:off x="4992449" y="1609663"/>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a:solidFill>
                <a:srgbClr val="FFFFFF"/>
              </a:solidFill>
            </a:rPr>
            <a:t>Observation</a:t>
          </a:r>
        </a:p>
        <a:p>
          <a:pPr lvl="0" algn="ctr" defTabSz="400050">
            <a:lnSpc>
              <a:spcPct val="90000"/>
            </a:lnSpc>
            <a:spcBef>
              <a:spcPct val="0"/>
            </a:spcBef>
            <a:spcAft>
              <a:spcPct val="35000"/>
            </a:spcAft>
          </a:pPr>
          <a:r>
            <a:rPr lang="en-US" sz="900" kern="1200" dirty="0">
              <a:solidFill>
                <a:srgbClr val="FFFFFF"/>
              </a:solidFill>
            </a:rPr>
            <a:t>Direct Observation (live supervision and/or review of recorded sessions</a:t>
          </a:r>
        </a:p>
        <a:p>
          <a:pPr lvl="0" algn="ctr" defTabSz="400050">
            <a:lnSpc>
              <a:spcPct val="90000"/>
            </a:lnSpc>
            <a:spcBef>
              <a:spcPct val="0"/>
            </a:spcBef>
            <a:spcAft>
              <a:spcPct val="35000"/>
            </a:spcAft>
          </a:pPr>
          <a:r>
            <a:rPr lang="en-US" sz="900" kern="1200" dirty="0">
              <a:solidFill>
                <a:srgbClr val="FFFFFF"/>
              </a:solidFill>
            </a:rPr>
            <a:t>Review of </a:t>
          </a:r>
          <a:r>
            <a:rPr lang="en-US" sz="900" kern="1200" dirty="0" smtClean="0">
              <a:solidFill>
                <a:srgbClr val="FFFFFF"/>
              </a:solidFill>
            </a:rPr>
            <a:t>client feedback</a:t>
          </a:r>
          <a:endParaRPr lang="en-US" sz="900" kern="1200" dirty="0">
            <a:solidFill>
              <a:srgbClr val="FFFFFF"/>
            </a:solidFill>
          </a:endParaRPr>
        </a:p>
      </dsp:txBody>
      <dsp:txXfrm>
        <a:off x="5049242" y="1666456"/>
        <a:ext cx="1676267" cy="1049818"/>
      </dsp:txXfrm>
    </dsp:sp>
    <dsp:sp modelId="{F7CDBD58-9E39-C846-85AD-D7494B1FD9A6}">
      <dsp:nvSpPr>
        <dsp:cNvPr id="0" name=""/>
        <dsp:cNvSpPr/>
      </dsp:nvSpPr>
      <dsp:spPr>
        <a:xfrm>
          <a:off x="1352155" y="585179"/>
          <a:ext cx="4648989" cy="4648989"/>
        </a:xfrm>
        <a:custGeom>
          <a:avLst/>
          <a:gdLst/>
          <a:ahLst/>
          <a:cxnLst/>
          <a:rect l="0" t="0" r="0" b="0"/>
          <a:pathLst>
            <a:path>
              <a:moveTo>
                <a:pt x="4643419" y="2485323"/>
              </a:moveTo>
              <a:arcTo wR="2324494" hR="2324494" stAng="21838043" swAng="136000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A44CB88-0B36-A841-A7AA-B9156CDBECFB}">
      <dsp:nvSpPr>
        <dsp:cNvPr id="0" name=""/>
        <dsp:cNvSpPr/>
      </dsp:nvSpPr>
      <dsp:spPr>
        <a:xfrm>
          <a:off x="4148027" y="4208527"/>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a:solidFill>
                <a:srgbClr val="FFFFFF"/>
              </a:solidFill>
            </a:rPr>
            <a:t>Reflection</a:t>
          </a:r>
        </a:p>
        <a:p>
          <a:pPr lvl="0" algn="ctr" defTabSz="400050">
            <a:lnSpc>
              <a:spcPct val="90000"/>
            </a:lnSpc>
            <a:spcBef>
              <a:spcPct val="0"/>
            </a:spcBef>
            <a:spcAft>
              <a:spcPct val="35000"/>
            </a:spcAft>
          </a:pPr>
          <a:r>
            <a:rPr lang="en-US" sz="900" kern="1200" dirty="0">
              <a:solidFill>
                <a:srgbClr val="FFFFFF"/>
              </a:solidFill>
            </a:rPr>
            <a:t>Supervisor and supervisee </a:t>
          </a:r>
          <a:r>
            <a:rPr lang="en-US" sz="900" kern="1200" dirty="0" smtClean="0">
              <a:solidFill>
                <a:srgbClr val="FFFFFF"/>
              </a:solidFill>
            </a:rPr>
            <a:t>individually and </a:t>
          </a:r>
          <a:r>
            <a:rPr lang="en-US" sz="900" kern="1200" dirty="0">
              <a:solidFill>
                <a:srgbClr val="FFFFFF"/>
              </a:solidFill>
            </a:rPr>
            <a:t>together reflect on observations</a:t>
          </a:r>
        </a:p>
      </dsp:txBody>
      <dsp:txXfrm>
        <a:off x="4204820" y="4265320"/>
        <a:ext cx="1676267" cy="1049818"/>
      </dsp:txXfrm>
    </dsp:sp>
    <dsp:sp modelId="{33A0B550-5E22-7C45-BC99-1BD466CC594B}">
      <dsp:nvSpPr>
        <dsp:cNvPr id="0" name=""/>
        <dsp:cNvSpPr/>
      </dsp:nvSpPr>
      <dsp:spPr>
        <a:xfrm>
          <a:off x="1352155" y="585179"/>
          <a:ext cx="4648989" cy="4648989"/>
        </a:xfrm>
        <a:custGeom>
          <a:avLst/>
          <a:gdLst/>
          <a:ahLst/>
          <a:cxnLst/>
          <a:rect l="0" t="0" r="0" b="0"/>
          <a:pathLst>
            <a:path>
              <a:moveTo>
                <a:pt x="2609891" y="4631403"/>
              </a:moveTo>
              <a:arcTo wR="2324494" hR="2324494" stAng="4976853" swAng="846293"/>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DF2E863-F67B-0049-A807-1CC600B8F564}">
      <dsp:nvSpPr>
        <dsp:cNvPr id="0" name=""/>
        <dsp:cNvSpPr/>
      </dsp:nvSpPr>
      <dsp:spPr>
        <a:xfrm>
          <a:off x="1415419" y="4208527"/>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smtClean="0">
              <a:solidFill>
                <a:srgbClr val="FFFFFF"/>
              </a:solidFill>
            </a:rPr>
            <a:t>Feedback/</a:t>
          </a:r>
          <a:r>
            <a:rPr lang="en-US" sz="900" b="1" kern="1200" dirty="0">
              <a:solidFill>
                <a:srgbClr val="FFFFFF"/>
              </a:solidFill>
            </a:rPr>
            <a:t>Evaluation</a:t>
          </a:r>
        </a:p>
        <a:p>
          <a:pPr lvl="0" algn="ctr" defTabSz="400050">
            <a:lnSpc>
              <a:spcPct val="90000"/>
            </a:lnSpc>
            <a:spcBef>
              <a:spcPct val="0"/>
            </a:spcBef>
            <a:spcAft>
              <a:spcPct val="35000"/>
            </a:spcAft>
          </a:pPr>
          <a:r>
            <a:rPr lang="en-US" sz="900" kern="1200" dirty="0">
              <a:solidFill>
                <a:srgbClr val="FFFFFF"/>
              </a:solidFill>
            </a:rPr>
            <a:t>Supervisor </a:t>
          </a:r>
          <a:r>
            <a:rPr lang="en-US" sz="900" kern="1200" dirty="0" smtClean="0">
              <a:solidFill>
                <a:srgbClr val="FFFFFF"/>
              </a:solidFill>
            </a:rPr>
            <a:t>encourages supervisee self-assessment and provides </a:t>
          </a:r>
          <a:r>
            <a:rPr lang="en-US" sz="900" kern="1200" dirty="0">
              <a:solidFill>
                <a:srgbClr val="FFFFFF"/>
              </a:solidFill>
            </a:rPr>
            <a:t>formative evaluation/ feedback and summative </a:t>
          </a:r>
          <a:r>
            <a:rPr lang="en-US" sz="900" kern="1200" dirty="0" smtClean="0">
              <a:solidFill>
                <a:srgbClr val="FFFFFF"/>
              </a:solidFill>
            </a:rPr>
            <a:t>evaluation factoring in  client outcome assessment</a:t>
          </a:r>
          <a:endParaRPr lang="en-US" sz="900" kern="1200" dirty="0">
            <a:solidFill>
              <a:srgbClr val="FFFFFF"/>
            </a:solidFill>
          </a:endParaRPr>
        </a:p>
      </dsp:txBody>
      <dsp:txXfrm>
        <a:off x="1472212" y="4265320"/>
        <a:ext cx="1676267" cy="1049818"/>
      </dsp:txXfrm>
    </dsp:sp>
    <dsp:sp modelId="{446112CD-93CB-0A48-995C-65DCF1FC3993}">
      <dsp:nvSpPr>
        <dsp:cNvPr id="0" name=""/>
        <dsp:cNvSpPr/>
      </dsp:nvSpPr>
      <dsp:spPr>
        <a:xfrm>
          <a:off x="1352155" y="585179"/>
          <a:ext cx="4648989" cy="4648989"/>
        </a:xfrm>
        <a:custGeom>
          <a:avLst/>
          <a:gdLst/>
          <a:ahLst/>
          <a:cxnLst/>
          <a:rect l="0" t="0" r="0" b="0"/>
          <a:pathLst>
            <a:path>
              <a:moveTo>
                <a:pt x="246658" y="3366547"/>
              </a:moveTo>
              <a:arcTo wR="2324494" hR="2324494" stAng="9201951" swAng="136000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C97D3BE-AB79-E545-8D59-80F5AEB4F700}">
      <dsp:nvSpPr>
        <dsp:cNvPr id="0" name=""/>
        <dsp:cNvSpPr/>
      </dsp:nvSpPr>
      <dsp:spPr>
        <a:xfrm>
          <a:off x="570997" y="1609663"/>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a:solidFill>
                <a:srgbClr val="FFFFFF"/>
              </a:solidFill>
            </a:rPr>
            <a:t>Planning</a:t>
          </a:r>
        </a:p>
        <a:p>
          <a:pPr lvl="0" algn="ctr" defTabSz="400050">
            <a:lnSpc>
              <a:spcPct val="90000"/>
            </a:lnSpc>
            <a:spcBef>
              <a:spcPct val="0"/>
            </a:spcBef>
            <a:spcAft>
              <a:spcPct val="35000"/>
            </a:spcAft>
          </a:pPr>
          <a:r>
            <a:rPr lang="en-US" sz="900" kern="1200" dirty="0">
              <a:solidFill>
                <a:srgbClr val="FFFFFF"/>
              </a:solidFill>
            </a:rPr>
            <a:t>Identifies interventions/procedures to be performed</a:t>
          </a:r>
        </a:p>
        <a:p>
          <a:pPr lvl="0" algn="ctr" defTabSz="400050">
            <a:lnSpc>
              <a:spcPct val="90000"/>
            </a:lnSpc>
            <a:spcBef>
              <a:spcPct val="0"/>
            </a:spcBef>
            <a:spcAft>
              <a:spcPct val="35000"/>
            </a:spcAft>
          </a:pPr>
          <a:r>
            <a:rPr lang="en-US" sz="900" kern="1200" dirty="0">
              <a:solidFill>
                <a:srgbClr val="FFFFFF"/>
              </a:solidFill>
            </a:rPr>
            <a:t>Instruction and experiential learning activities </a:t>
          </a:r>
        </a:p>
      </dsp:txBody>
      <dsp:txXfrm>
        <a:off x="627790" y="1666456"/>
        <a:ext cx="1676267" cy="1049818"/>
      </dsp:txXfrm>
    </dsp:sp>
    <dsp:sp modelId="{8ED2EFE8-7AD4-FF40-8007-E3EAD4E3FD00}">
      <dsp:nvSpPr>
        <dsp:cNvPr id="0" name=""/>
        <dsp:cNvSpPr/>
      </dsp:nvSpPr>
      <dsp:spPr>
        <a:xfrm>
          <a:off x="1359100" y="574824"/>
          <a:ext cx="4648989" cy="4648989"/>
        </a:xfrm>
        <a:custGeom>
          <a:avLst/>
          <a:gdLst/>
          <a:ahLst/>
          <a:cxnLst/>
          <a:rect l="0" t="0" r="0" b="0"/>
          <a:pathLst>
            <a:path>
              <a:moveTo>
                <a:pt x="536042" y="839667"/>
              </a:moveTo>
              <a:arcTo wR="2324494" hR="2324494" stAng="13182029" swAng="110175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BF5822-9131-214A-93AF-763F85871447}" type="datetimeFigureOut">
              <a:rPr lang="en-US" smtClean="0"/>
              <a:t>6/16/16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CE1B56-D382-7742-98A7-B5E36F0765AF}" type="slidenum">
              <a:rPr lang="en-US" smtClean="0"/>
              <a:t>‹#›</a:t>
            </a:fld>
            <a:endParaRPr lang="en-US"/>
          </a:p>
        </p:txBody>
      </p:sp>
    </p:spTree>
    <p:extLst>
      <p:ext uri="{BB962C8B-B14F-4D97-AF65-F5344CB8AC3E}">
        <p14:creationId xmlns:p14="http://schemas.microsoft.com/office/powerpoint/2010/main" val="27937106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AACC6783-85C8-482D-B604-D8DD395F38FB}" type="slidenum">
              <a:rPr lang="en-US"/>
              <a:pPr/>
              <a:t>3</a:t>
            </a:fld>
            <a:endParaRPr lang="en-US"/>
          </a:p>
        </p:txBody>
      </p:sp>
      <p:sp>
        <p:nvSpPr>
          <p:cNvPr id="538626" name="Rectangle 7"/>
          <p:cNvSpPr txBox="1">
            <a:spLocks noGrp="1" noChangeArrowheads="1"/>
          </p:cNvSpPr>
          <p:nvPr/>
        </p:nvSpPr>
        <p:spPr bwMode="auto">
          <a:xfrm>
            <a:off x="3884027" y="8684926"/>
            <a:ext cx="2972421" cy="457513"/>
          </a:xfrm>
          <a:prstGeom prst="rect">
            <a:avLst/>
          </a:prstGeom>
          <a:noFill/>
          <a:ln w="9525">
            <a:noFill/>
            <a:miter lim="800000"/>
            <a:headEnd/>
            <a:tailEnd/>
          </a:ln>
        </p:spPr>
        <p:txBody>
          <a:bodyPr lIns="91435" tIns="45718" rIns="91435" bIns="45718" anchor="b"/>
          <a:lstStyle/>
          <a:p>
            <a:pPr algn="r" defTabSz="456440"/>
            <a:fld id="{49A821DA-2D6E-42D5-B7E1-1A04E23171B5}" type="slidenum">
              <a:rPr lang="en-US" sz="1200">
                <a:latin typeface="Calibri" pitchFamily="34" charset="0"/>
              </a:rPr>
              <a:pPr algn="r" defTabSz="456440"/>
              <a:t>3</a:t>
            </a:fld>
            <a:endParaRPr lang="en-US" sz="1200">
              <a:latin typeface="Calibri" pitchFamily="34" charset="0"/>
            </a:endParaRPr>
          </a:p>
        </p:txBody>
      </p:sp>
      <p:sp>
        <p:nvSpPr>
          <p:cNvPr id="538627" name="Rectangle 2"/>
          <p:cNvSpPr>
            <a:spLocks noGrp="1" noRot="1" noChangeAspect="1" noChangeArrowheads="1" noTextEdit="1"/>
          </p:cNvSpPr>
          <p:nvPr>
            <p:ph type="sldImg"/>
          </p:nvPr>
        </p:nvSpPr>
        <p:spPr>
          <a:ln/>
        </p:spPr>
      </p:sp>
      <p:sp>
        <p:nvSpPr>
          <p:cNvPr id="538628" name="Rectangle 3"/>
          <p:cNvSpPr>
            <a:spLocks noGrp="1" noChangeArrowheads="1"/>
          </p:cNvSpPr>
          <p:nvPr>
            <p:ph type="body" idx="1"/>
          </p:nvPr>
        </p:nvSpPr>
        <p:spPr/>
        <p:txBody>
          <a:bodyPr/>
          <a:lstStyle/>
          <a:p>
            <a:pPr defTabSz="448650">
              <a:spcBef>
                <a:spcPct val="0"/>
              </a:spcBef>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AACC6783-85C8-482D-B604-D8DD395F38FB}" type="slidenum">
              <a:rPr lang="en-US"/>
              <a:pPr/>
              <a:t>4</a:t>
            </a:fld>
            <a:endParaRPr lang="en-US"/>
          </a:p>
        </p:txBody>
      </p:sp>
      <p:sp>
        <p:nvSpPr>
          <p:cNvPr id="538626" name="Rectangle 7"/>
          <p:cNvSpPr txBox="1">
            <a:spLocks noGrp="1" noChangeArrowheads="1"/>
          </p:cNvSpPr>
          <p:nvPr/>
        </p:nvSpPr>
        <p:spPr bwMode="auto">
          <a:xfrm>
            <a:off x="3884027" y="8684926"/>
            <a:ext cx="2972421" cy="457513"/>
          </a:xfrm>
          <a:prstGeom prst="rect">
            <a:avLst/>
          </a:prstGeom>
          <a:noFill/>
          <a:ln w="9525">
            <a:noFill/>
            <a:miter lim="800000"/>
            <a:headEnd/>
            <a:tailEnd/>
          </a:ln>
        </p:spPr>
        <p:txBody>
          <a:bodyPr lIns="91435" tIns="45718" rIns="91435" bIns="45718" anchor="b"/>
          <a:lstStyle/>
          <a:p>
            <a:pPr algn="r" defTabSz="456440"/>
            <a:fld id="{49A821DA-2D6E-42D5-B7E1-1A04E23171B5}" type="slidenum">
              <a:rPr lang="en-US" sz="1200">
                <a:latin typeface="Calibri" pitchFamily="34" charset="0"/>
              </a:rPr>
              <a:pPr algn="r" defTabSz="456440"/>
              <a:t>4</a:t>
            </a:fld>
            <a:endParaRPr lang="en-US" sz="1200">
              <a:latin typeface="Calibri" pitchFamily="34" charset="0"/>
            </a:endParaRPr>
          </a:p>
        </p:txBody>
      </p:sp>
      <p:sp>
        <p:nvSpPr>
          <p:cNvPr id="538627" name="Rectangle 2"/>
          <p:cNvSpPr>
            <a:spLocks noGrp="1" noRot="1" noChangeAspect="1" noChangeArrowheads="1" noTextEdit="1"/>
          </p:cNvSpPr>
          <p:nvPr>
            <p:ph type="sldImg"/>
          </p:nvPr>
        </p:nvSpPr>
        <p:spPr>
          <a:ln/>
        </p:spPr>
      </p:sp>
      <p:sp>
        <p:nvSpPr>
          <p:cNvPr id="538628" name="Rectangle 3"/>
          <p:cNvSpPr>
            <a:spLocks noGrp="1" noChangeArrowheads="1"/>
          </p:cNvSpPr>
          <p:nvPr>
            <p:ph type="body" idx="1"/>
          </p:nvPr>
        </p:nvSpPr>
        <p:spPr/>
        <p:txBody>
          <a:bodyPr/>
          <a:lstStyle/>
          <a:p>
            <a:pPr defTabSz="448650">
              <a:spcBef>
                <a:spcPct val="0"/>
              </a:spcBef>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Ed</a:t>
            </a:r>
          </a:p>
          <a:p>
            <a:endParaRPr lang="en-US" sz="1600" dirty="0"/>
          </a:p>
          <a:p>
            <a:r>
              <a:rPr lang="en-US" sz="1600" dirty="0" smtClean="0"/>
              <a:t>In our approach to competency-based clinical we offer a process model which provides a framework for the supervisee’s learning and ensures monitoring of client care.  This learning cycle (based in part on a model developed by Derek Milne and colleagues) is not intended to be rigidly applied, but rather depicts processes that are distinct and essential.</a:t>
            </a:r>
            <a:endParaRPr lang="en-US" dirty="0"/>
          </a:p>
        </p:txBody>
      </p:sp>
      <p:sp>
        <p:nvSpPr>
          <p:cNvPr id="4" name="Slide Number Placeholder 3"/>
          <p:cNvSpPr>
            <a:spLocks noGrp="1"/>
          </p:cNvSpPr>
          <p:nvPr>
            <p:ph type="sldNum" sz="quarter" idx="10"/>
          </p:nvPr>
        </p:nvSpPr>
        <p:spPr/>
        <p:txBody>
          <a:bodyPr/>
          <a:lstStyle/>
          <a:p>
            <a:fld id="{1E90449D-A328-2F45-B739-E9E387B5AB0C}" type="slidenum">
              <a:rPr lang="en-US" smtClean="0"/>
              <a:t>5</a:t>
            </a:fld>
            <a:endParaRPr lang="en-US"/>
          </a:p>
        </p:txBody>
      </p:sp>
    </p:spTree>
    <p:extLst>
      <p:ext uri="{BB962C8B-B14F-4D97-AF65-F5344CB8AC3E}">
        <p14:creationId xmlns:p14="http://schemas.microsoft.com/office/powerpoint/2010/main" val="2966050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51198A-E5D8-6440-89B5-15E03E8FD910}" type="datetimeFigureOut">
              <a:rPr lang="en-US" smtClean="0"/>
              <a:t>6/16/16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96021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51198A-E5D8-6440-89B5-15E03E8FD910}" type="datetimeFigureOut">
              <a:rPr lang="en-US" smtClean="0"/>
              <a:t>6/16/16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2720925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51198A-E5D8-6440-89B5-15E03E8FD910}" type="datetimeFigureOut">
              <a:rPr lang="en-US" smtClean="0"/>
              <a:t>6/16/16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3375570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51198A-E5D8-6440-89B5-15E03E8FD910}" type="datetimeFigureOut">
              <a:rPr lang="en-US" smtClean="0"/>
              <a:t>6/16/16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106487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51198A-E5D8-6440-89B5-15E03E8FD910}" type="datetimeFigureOut">
              <a:rPr lang="en-US" smtClean="0"/>
              <a:t>6/16/16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2451632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51198A-E5D8-6440-89B5-15E03E8FD910}" type="datetimeFigureOut">
              <a:rPr lang="en-US" smtClean="0"/>
              <a:t>6/16/16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2164112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51198A-E5D8-6440-89B5-15E03E8FD910}" type="datetimeFigureOut">
              <a:rPr lang="en-US" smtClean="0"/>
              <a:t>6/16/16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2629092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51198A-E5D8-6440-89B5-15E03E8FD910}" type="datetimeFigureOut">
              <a:rPr lang="en-US" smtClean="0"/>
              <a:t>6/16/16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282901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1198A-E5D8-6440-89B5-15E03E8FD910}" type="datetimeFigureOut">
              <a:rPr lang="en-US" smtClean="0"/>
              <a:t>6/16/16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213455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51198A-E5D8-6440-89B5-15E03E8FD910}" type="datetimeFigureOut">
              <a:rPr lang="en-US" smtClean="0"/>
              <a:t>6/16/16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634824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51198A-E5D8-6440-89B5-15E03E8FD910}" type="datetimeFigureOut">
              <a:rPr lang="en-US" smtClean="0"/>
              <a:t>6/16/16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2F1CBF-8FD0-054A-A9C6-CD977E7DE8F8}" type="slidenum">
              <a:rPr lang="en-US" smtClean="0"/>
              <a:t>‹#›</a:t>
            </a:fld>
            <a:endParaRPr lang="en-US"/>
          </a:p>
        </p:txBody>
      </p:sp>
    </p:spTree>
    <p:extLst>
      <p:ext uri="{BB962C8B-B14F-4D97-AF65-F5344CB8AC3E}">
        <p14:creationId xmlns:p14="http://schemas.microsoft.com/office/powerpoint/2010/main" val="36486580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51198A-E5D8-6440-89B5-15E03E8FD910}" type="datetimeFigureOut">
              <a:rPr lang="en-US" smtClean="0"/>
              <a:t>6/16/16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2F1CBF-8FD0-054A-A9C6-CD977E7DE8F8}" type="slidenum">
              <a:rPr lang="en-US" smtClean="0"/>
              <a:t>‹#›</a:t>
            </a:fld>
            <a:endParaRPr lang="en-US"/>
          </a:p>
        </p:txBody>
      </p:sp>
    </p:spTree>
    <p:extLst>
      <p:ext uri="{BB962C8B-B14F-4D97-AF65-F5344CB8AC3E}">
        <p14:creationId xmlns:p14="http://schemas.microsoft.com/office/powerpoint/2010/main" val="1920206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pa.org/about/policy/guidelines-supervision.pdf" TargetMode="External"/><Relationship Id="rId3" Type="http://schemas.openxmlformats.org/officeDocument/2006/relationships/hyperlink" Target="http://c.ymcdn.com/sites/www.asppb.net/resource/resmgr/Guidelines/Final_Supervision_Guidelines.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Arial Narrow"/>
                <a:cs typeface="Arial Narrow"/>
              </a:rPr>
              <a:t/>
            </a:r>
            <a:br>
              <a:rPr lang="en-US" dirty="0" smtClean="0">
                <a:latin typeface="Arial Narrow"/>
                <a:cs typeface="Arial Narrow"/>
              </a:rPr>
            </a:br>
            <a:r>
              <a:rPr lang="en-US" dirty="0" smtClean="0">
                <a:latin typeface="Arial Narrow"/>
                <a:cs typeface="Arial Narrow"/>
              </a:rPr>
              <a:t>Implementing </a:t>
            </a:r>
            <a:r>
              <a:rPr lang="en-US" dirty="0">
                <a:latin typeface="Arial Narrow"/>
                <a:cs typeface="Arial Narrow"/>
              </a:rPr>
              <a:t>a Competency-based, </a:t>
            </a:r>
            <a:r>
              <a:rPr lang="en-US" dirty="0" err="1">
                <a:latin typeface="Arial Narrow"/>
                <a:cs typeface="Arial Narrow"/>
              </a:rPr>
              <a:t>Transtheoretical</a:t>
            </a:r>
            <a:r>
              <a:rPr lang="en-US" dirty="0">
                <a:latin typeface="Arial Narrow"/>
                <a:cs typeface="Arial Narrow"/>
              </a:rPr>
              <a:t> Approach to Clinical Supervision: The Supervision Agreement</a:t>
            </a:r>
            <a:br>
              <a:rPr lang="en-US" dirty="0">
                <a:latin typeface="Arial Narrow"/>
                <a:cs typeface="Arial Narrow"/>
              </a:rPr>
            </a:br>
            <a:r>
              <a:rPr lang="en-US" dirty="0"/>
              <a:t> </a:t>
            </a:r>
            <a:br>
              <a:rPr lang="en-US" dirty="0"/>
            </a:b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latin typeface="Arial Narrow"/>
                <a:cs typeface="Arial Narrow"/>
              </a:rPr>
              <a:t>Edward P. Shafranske </a:t>
            </a:r>
            <a:r>
              <a:rPr lang="en-US" dirty="0" smtClean="0">
                <a:latin typeface="Arial Narrow"/>
                <a:cs typeface="Arial Narrow"/>
              </a:rPr>
              <a:t> </a:t>
            </a:r>
            <a:endParaRPr lang="en-US" dirty="0" smtClean="0">
              <a:latin typeface="Arial Narrow"/>
              <a:cs typeface="Arial Narrow"/>
            </a:endParaRPr>
          </a:p>
          <a:p>
            <a:r>
              <a:rPr lang="en-US" dirty="0" smtClean="0">
                <a:latin typeface="Arial Narrow"/>
                <a:cs typeface="Arial Narrow"/>
              </a:rPr>
              <a:t>Carol A. Falender</a:t>
            </a:r>
            <a:br>
              <a:rPr lang="en-US" dirty="0" smtClean="0">
                <a:latin typeface="Arial Narrow"/>
                <a:cs typeface="Arial Narrow"/>
              </a:rPr>
            </a:br>
            <a:r>
              <a:rPr lang="en-US" dirty="0" smtClean="0">
                <a:latin typeface="Arial Narrow"/>
                <a:cs typeface="Arial Narrow"/>
              </a:rPr>
              <a:t>Traci Bank</a:t>
            </a:r>
          </a:p>
          <a:p>
            <a:r>
              <a:rPr lang="en-US" dirty="0" smtClean="0">
                <a:latin typeface="Arial Narrow"/>
                <a:cs typeface="Arial Narrow"/>
              </a:rPr>
              <a:t>Pepperdine </a:t>
            </a:r>
            <a:r>
              <a:rPr lang="en-US" dirty="0" smtClean="0">
                <a:latin typeface="Arial Narrow"/>
                <a:cs typeface="Arial Narrow"/>
              </a:rPr>
              <a:t>University</a:t>
            </a:r>
          </a:p>
          <a:p>
            <a:endParaRPr lang="en-US" dirty="0">
              <a:latin typeface="Arial Narrow"/>
              <a:cs typeface="Arial Narrow"/>
            </a:endParaRPr>
          </a:p>
        </p:txBody>
      </p:sp>
    </p:spTree>
    <p:extLst>
      <p:ext uri="{BB962C8B-B14F-4D97-AF65-F5344CB8AC3E}">
        <p14:creationId xmlns:p14="http://schemas.microsoft.com/office/powerpoint/2010/main" val="4009577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Arial Narrow"/>
                <a:cs typeface="Arial Narrow"/>
              </a:rPr>
              <a:t>What if supervisee self-assessment goals do not appear to be accurate to supervisor?</a:t>
            </a:r>
          </a:p>
          <a:p>
            <a:pPr lvl="1"/>
            <a:r>
              <a:rPr lang="en-US" dirty="0" smtClean="0">
                <a:latin typeface="Arial Narrow"/>
                <a:cs typeface="Arial Narrow"/>
              </a:rPr>
              <a:t>Role of reflective feedback re: supervisee self-assessment</a:t>
            </a:r>
            <a:endParaRPr lang="en-US" dirty="0">
              <a:latin typeface="Arial Narrow"/>
              <a:cs typeface="Arial Narrow"/>
            </a:endParaRPr>
          </a:p>
        </p:txBody>
      </p:sp>
    </p:spTree>
    <p:extLst>
      <p:ext uri="{BB962C8B-B14F-4D97-AF65-F5344CB8AC3E}">
        <p14:creationId xmlns:p14="http://schemas.microsoft.com/office/powerpoint/2010/main" val="36437161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Arial Narrow"/>
                <a:cs typeface="Arial Narrow"/>
              </a:rPr>
              <a:t>Your supervisee self-assessed as being above her level of training expectation on everything.  However in her third week of training she is two weeks behind in paper work.  </a:t>
            </a:r>
          </a:p>
          <a:p>
            <a:r>
              <a:rPr lang="en-US" dirty="0" smtClean="0">
                <a:latin typeface="Arial Narrow"/>
                <a:cs typeface="Arial Narrow"/>
              </a:rPr>
              <a:t>How could feedback be framed?</a:t>
            </a:r>
            <a:endParaRPr lang="en-US" dirty="0">
              <a:latin typeface="Arial Narrow"/>
              <a:cs typeface="Arial Narrow"/>
            </a:endParaRPr>
          </a:p>
        </p:txBody>
      </p:sp>
    </p:spTree>
    <p:extLst>
      <p:ext uri="{BB962C8B-B14F-4D97-AF65-F5344CB8AC3E}">
        <p14:creationId xmlns:p14="http://schemas.microsoft.com/office/powerpoint/2010/main" val="16194654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Narrow"/>
                <a:cs typeface="Arial Narrow"/>
              </a:rPr>
              <a:t>What Parameters of Agreement are Salient to the Vignette?</a:t>
            </a:r>
            <a:endParaRPr lang="en-US" dirty="0">
              <a:latin typeface="Arial Narrow"/>
              <a:cs typeface="Arial Narrow"/>
            </a:endParaRPr>
          </a:p>
        </p:txBody>
      </p:sp>
      <p:sp>
        <p:nvSpPr>
          <p:cNvPr id="3" name="Content Placeholder 2"/>
          <p:cNvSpPr>
            <a:spLocks noGrp="1"/>
          </p:cNvSpPr>
          <p:nvPr>
            <p:ph idx="1"/>
          </p:nvPr>
        </p:nvSpPr>
        <p:spPr/>
        <p:txBody>
          <a:bodyPr/>
          <a:lstStyle/>
          <a:p>
            <a:r>
              <a:rPr lang="en-US" dirty="0" smtClean="0">
                <a:latin typeface="Arial Narrow"/>
                <a:cs typeface="Arial Narrow"/>
              </a:rPr>
              <a:t>Consider the various parameters?</a:t>
            </a:r>
          </a:p>
          <a:p>
            <a:r>
              <a:rPr lang="en-US" dirty="0" smtClean="0">
                <a:latin typeface="Arial Narrow"/>
                <a:cs typeface="Arial Narrow"/>
              </a:rPr>
              <a:t>Relationship?</a:t>
            </a:r>
          </a:p>
          <a:p>
            <a:r>
              <a:rPr lang="en-US" dirty="0" smtClean="0">
                <a:latin typeface="Arial Narrow"/>
                <a:cs typeface="Arial Narrow"/>
              </a:rPr>
              <a:t>Strains?</a:t>
            </a:r>
          </a:p>
          <a:p>
            <a:r>
              <a:rPr lang="en-US" dirty="0" smtClean="0">
                <a:latin typeface="Arial Narrow"/>
                <a:cs typeface="Arial Narrow"/>
              </a:rPr>
              <a:t>Diversity/Multiculturalism?</a:t>
            </a:r>
          </a:p>
          <a:p>
            <a:r>
              <a:rPr lang="en-US" dirty="0" smtClean="0">
                <a:latin typeface="Arial Narrow"/>
                <a:cs typeface="Arial Narrow"/>
              </a:rPr>
              <a:t>Performance standards/requirements?</a:t>
            </a:r>
          </a:p>
          <a:p>
            <a:r>
              <a:rPr lang="en-US" dirty="0" smtClean="0">
                <a:latin typeface="Arial Narrow"/>
                <a:cs typeface="Arial Narrow"/>
              </a:rPr>
              <a:t>Legal/ethical/regulatory?</a:t>
            </a:r>
          </a:p>
          <a:p>
            <a:r>
              <a:rPr lang="en-US" dirty="0" smtClean="0">
                <a:latin typeface="Arial Narrow"/>
                <a:cs typeface="Arial Narrow"/>
              </a:rPr>
              <a:t>Others?</a:t>
            </a:r>
          </a:p>
          <a:p>
            <a:pPr lvl="1"/>
            <a:endParaRPr lang="en-US" dirty="0" smtClean="0">
              <a:latin typeface="Arial Narrow"/>
              <a:cs typeface="Arial Narrow"/>
            </a:endParaRPr>
          </a:p>
          <a:p>
            <a:pPr lvl="1"/>
            <a:endParaRPr lang="en-US" dirty="0" smtClean="0">
              <a:latin typeface="Arial Narrow"/>
              <a:cs typeface="Arial Narrow"/>
            </a:endParaRPr>
          </a:p>
          <a:p>
            <a:endParaRPr lang="en-US" dirty="0">
              <a:latin typeface="Arial Narrow"/>
              <a:cs typeface="Arial Narrow"/>
            </a:endParaRPr>
          </a:p>
        </p:txBody>
      </p:sp>
    </p:spTree>
    <p:extLst>
      <p:ext uri="{BB962C8B-B14F-4D97-AF65-F5344CB8AC3E}">
        <p14:creationId xmlns:p14="http://schemas.microsoft.com/office/powerpoint/2010/main" val="15976739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1" nodeType="click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1"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1"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1" nodeType="click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Making the Agreement </a:t>
            </a:r>
            <a:r>
              <a:rPr lang="en-US" dirty="0">
                <a:latin typeface="Arial Narrow"/>
                <a:cs typeface="Arial Narrow"/>
              </a:rPr>
              <a:t>Y</a:t>
            </a:r>
            <a:r>
              <a:rPr lang="en-US" dirty="0" smtClean="0">
                <a:latin typeface="Arial Narrow"/>
                <a:cs typeface="Arial Narrow"/>
              </a:rPr>
              <a:t>our Own</a:t>
            </a:r>
            <a:endParaRPr lang="en-US" dirty="0">
              <a:latin typeface="Arial Narrow"/>
              <a:cs typeface="Arial Narrow"/>
            </a:endParaRPr>
          </a:p>
        </p:txBody>
      </p:sp>
      <p:sp>
        <p:nvSpPr>
          <p:cNvPr id="3" name="Content Placeholder 2"/>
          <p:cNvSpPr>
            <a:spLocks noGrp="1"/>
          </p:cNvSpPr>
          <p:nvPr>
            <p:ph idx="1"/>
          </p:nvPr>
        </p:nvSpPr>
        <p:spPr/>
        <p:txBody>
          <a:bodyPr/>
          <a:lstStyle/>
          <a:p>
            <a:r>
              <a:rPr lang="en-US" dirty="0" smtClean="0">
                <a:latin typeface="Arial Narrow"/>
                <a:cs typeface="Arial Narrow"/>
              </a:rPr>
              <a:t>Consider aspects of your setting and which parameters of the supervision agreement would be most effective</a:t>
            </a:r>
          </a:p>
          <a:p>
            <a:r>
              <a:rPr lang="en-US" dirty="0" smtClean="0">
                <a:latin typeface="Arial Narrow"/>
                <a:cs typeface="Arial Narrow"/>
              </a:rPr>
              <a:t>List those on the back of your handout</a:t>
            </a:r>
          </a:p>
          <a:p>
            <a:r>
              <a:rPr lang="en-US" dirty="0" smtClean="0">
                <a:latin typeface="Arial Narrow"/>
                <a:cs typeface="Arial Narrow"/>
              </a:rPr>
              <a:t>Consider facilitating factors and barriers to implementing the agreement</a:t>
            </a:r>
          </a:p>
          <a:p>
            <a:r>
              <a:rPr lang="en-US" dirty="0" smtClean="0">
                <a:latin typeface="Arial Narrow"/>
                <a:cs typeface="Arial Narrow"/>
              </a:rPr>
              <a:t>Consider other factors you would include in your agreement</a:t>
            </a:r>
            <a:endParaRPr lang="en-US" dirty="0">
              <a:latin typeface="Arial Narrow"/>
              <a:cs typeface="Arial Narrow"/>
            </a:endParaRPr>
          </a:p>
        </p:txBody>
      </p:sp>
    </p:spTree>
    <p:extLst>
      <p:ext uri="{BB962C8B-B14F-4D97-AF65-F5344CB8AC3E}">
        <p14:creationId xmlns:p14="http://schemas.microsoft.com/office/powerpoint/2010/main" val="2589829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Discussion and Questions</a:t>
            </a:r>
            <a:endParaRPr lang="en-US" dirty="0">
              <a:latin typeface="Arial Narrow"/>
              <a:cs typeface="Arial Narrow"/>
            </a:endParaRP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95580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r>
              <a:rPr lang="en-US" dirty="0">
                <a:latin typeface="Arial Narrow"/>
                <a:cs typeface="Arial Narrow"/>
              </a:rPr>
              <a:t>American Psychological Association. Board of Educational Affairs. (2014) Guidelines for clinical supervision for health service psychologists.  Retrieved from:  </a:t>
            </a:r>
            <a:r>
              <a:rPr lang="en-US" u="sng" dirty="0">
                <a:latin typeface="Arial Narrow"/>
                <a:cs typeface="Arial Narrow"/>
                <a:hlinkClick r:id="rId2"/>
              </a:rPr>
              <a:t>http://www.apa.org/about/policy/guidelines-supervision.pdf</a:t>
            </a:r>
            <a:r>
              <a:rPr lang="en-US" dirty="0">
                <a:latin typeface="Arial Narrow"/>
                <a:cs typeface="Arial Narrow"/>
              </a:rPr>
              <a:t> </a:t>
            </a:r>
          </a:p>
          <a:p>
            <a:r>
              <a:rPr lang="en-US" dirty="0">
                <a:latin typeface="Arial Narrow"/>
                <a:cs typeface="Arial Narrow"/>
              </a:rPr>
              <a:t> </a:t>
            </a:r>
            <a:r>
              <a:rPr lang="en-US" dirty="0" smtClean="0">
                <a:latin typeface="Arial Narrow"/>
                <a:cs typeface="Arial Narrow"/>
              </a:rPr>
              <a:t>American </a:t>
            </a:r>
            <a:r>
              <a:rPr lang="en-US" dirty="0">
                <a:latin typeface="Arial Narrow"/>
                <a:cs typeface="Arial Narrow"/>
              </a:rPr>
              <a:t>Psychological Association (2015).  Guidelines for clinical supervision in health service psychology. (2015). </a:t>
            </a:r>
            <a:r>
              <a:rPr lang="en-US" i="1" dirty="0">
                <a:latin typeface="Arial Narrow"/>
                <a:cs typeface="Arial Narrow"/>
              </a:rPr>
              <a:t>American Psychologist</a:t>
            </a:r>
            <a:r>
              <a:rPr lang="en-US" dirty="0">
                <a:latin typeface="Arial Narrow"/>
                <a:cs typeface="Arial Narrow"/>
              </a:rPr>
              <a:t>, </a:t>
            </a:r>
            <a:r>
              <a:rPr lang="en-US" i="1" dirty="0">
                <a:latin typeface="Arial Narrow"/>
                <a:cs typeface="Arial Narrow"/>
              </a:rPr>
              <a:t>70</a:t>
            </a:r>
            <a:r>
              <a:rPr lang="en-US" dirty="0">
                <a:latin typeface="Arial Narrow"/>
                <a:cs typeface="Arial Narrow"/>
              </a:rPr>
              <a:t>(1), 33-46. doi:10.1037/a0038112</a:t>
            </a:r>
          </a:p>
          <a:p>
            <a:r>
              <a:rPr lang="en-US" dirty="0" smtClean="0">
                <a:latin typeface="Arial Narrow"/>
                <a:cs typeface="Arial Narrow"/>
              </a:rPr>
              <a:t>Association </a:t>
            </a:r>
            <a:r>
              <a:rPr lang="en-US" dirty="0">
                <a:latin typeface="Arial Narrow"/>
                <a:cs typeface="Arial Narrow"/>
              </a:rPr>
              <a:t>of State and Provincial Psychology Boards.  (2015).  </a:t>
            </a:r>
            <a:r>
              <a:rPr lang="en-CA" dirty="0">
                <a:latin typeface="Arial Narrow"/>
                <a:cs typeface="Arial Narrow"/>
              </a:rPr>
              <a:t>Supervision guidelines </a:t>
            </a:r>
            <a:r>
              <a:rPr lang="en-CA" dirty="0" smtClean="0">
                <a:latin typeface="Arial Narrow"/>
                <a:cs typeface="Arial Narrow"/>
              </a:rPr>
              <a:t>for </a:t>
            </a:r>
            <a:r>
              <a:rPr lang="en-CA" dirty="0">
                <a:latin typeface="Arial Narrow"/>
                <a:cs typeface="Arial Narrow"/>
              </a:rPr>
              <a:t>education and training leading to licensure as a health service psychologist.  Retrieved from: </a:t>
            </a:r>
            <a:r>
              <a:rPr lang="en-CA" dirty="0">
                <a:latin typeface="Arial Narrow"/>
                <a:cs typeface="Arial Narrow"/>
                <a:hlinkClick r:id="rId3"/>
              </a:rPr>
              <a:t>http://</a:t>
            </a:r>
            <a:r>
              <a:rPr lang="en-CA" dirty="0" err="1">
                <a:latin typeface="Arial Narrow"/>
                <a:cs typeface="Arial Narrow"/>
                <a:hlinkClick r:id="rId3"/>
              </a:rPr>
              <a:t>c.ymcdn.com</a:t>
            </a:r>
            <a:r>
              <a:rPr lang="en-CA" dirty="0">
                <a:latin typeface="Arial Narrow"/>
                <a:cs typeface="Arial Narrow"/>
                <a:hlinkClick r:id="rId3"/>
              </a:rPr>
              <a:t>/sites/</a:t>
            </a:r>
            <a:r>
              <a:rPr lang="en-CA" dirty="0" err="1">
                <a:latin typeface="Arial Narrow"/>
                <a:cs typeface="Arial Narrow"/>
                <a:hlinkClick r:id="rId3"/>
              </a:rPr>
              <a:t>www.asppb.net</a:t>
            </a:r>
            <a:r>
              <a:rPr lang="en-CA" dirty="0">
                <a:latin typeface="Arial Narrow"/>
                <a:cs typeface="Arial Narrow"/>
                <a:hlinkClick r:id="rId3"/>
              </a:rPr>
              <a:t>/resource/</a:t>
            </a:r>
            <a:r>
              <a:rPr lang="en-CA" dirty="0" err="1">
                <a:latin typeface="Arial Narrow"/>
                <a:cs typeface="Arial Narrow"/>
                <a:hlinkClick r:id="rId3"/>
              </a:rPr>
              <a:t>resmgr</a:t>
            </a:r>
            <a:r>
              <a:rPr lang="en-CA" dirty="0">
                <a:latin typeface="Arial Narrow"/>
                <a:cs typeface="Arial Narrow"/>
                <a:hlinkClick r:id="rId3"/>
              </a:rPr>
              <a:t>/Guidelines/</a:t>
            </a:r>
            <a:r>
              <a:rPr lang="en-CA" dirty="0" err="1">
                <a:latin typeface="Arial Narrow"/>
                <a:cs typeface="Arial Narrow"/>
                <a:hlinkClick r:id="rId3"/>
              </a:rPr>
              <a:t>Final_Supervision_Guidelines.pdf</a:t>
            </a:r>
            <a:endParaRPr lang="en-US" dirty="0">
              <a:latin typeface="Arial Narrow"/>
              <a:cs typeface="Arial Narrow"/>
            </a:endParaRPr>
          </a:p>
          <a:p>
            <a:r>
              <a:rPr lang="en-US" dirty="0" smtClean="0">
                <a:latin typeface="Arial Narrow"/>
                <a:cs typeface="Arial Narrow"/>
              </a:rPr>
              <a:t>Falender</a:t>
            </a:r>
            <a:r>
              <a:rPr lang="en-US" dirty="0">
                <a:latin typeface="Arial Narrow"/>
                <a:cs typeface="Arial Narrow"/>
              </a:rPr>
              <a:t>, C. A. &amp; Shafranske, E. P. </a:t>
            </a:r>
            <a:r>
              <a:rPr lang="en-US" dirty="0" smtClean="0">
                <a:latin typeface="Arial Narrow"/>
                <a:cs typeface="Arial Narrow"/>
              </a:rPr>
              <a:t>(2016)</a:t>
            </a:r>
            <a:r>
              <a:rPr lang="en-US" dirty="0">
                <a:latin typeface="Arial Narrow"/>
                <a:cs typeface="Arial Narrow"/>
              </a:rPr>
              <a:t>. </a:t>
            </a:r>
            <a:r>
              <a:rPr lang="en-US" i="1" dirty="0">
                <a:latin typeface="Arial Narrow"/>
                <a:cs typeface="Arial Narrow"/>
              </a:rPr>
              <a:t>Supervision essentials for the practice of </a:t>
            </a:r>
            <a:r>
              <a:rPr lang="en-US" i="1" dirty="0" smtClean="0">
                <a:latin typeface="Arial Narrow"/>
                <a:cs typeface="Arial Narrow"/>
              </a:rPr>
              <a:t>competency</a:t>
            </a:r>
            <a:r>
              <a:rPr lang="en-US" i="1" dirty="0">
                <a:latin typeface="Arial Narrow"/>
                <a:cs typeface="Arial Narrow"/>
              </a:rPr>
              <a:t>-based supervision.  </a:t>
            </a:r>
            <a:r>
              <a:rPr lang="en-US" dirty="0">
                <a:latin typeface="Arial Narrow"/>
                <a:cs typeface="Arial Narrow"/>
              </a:rPr>
              <a:t>American Psychological Association.</a:t>
            </a:r>
          </a:p>
          <a:p>
            <a:endParaRPr lang="en-US" dirty="0">
              <a:latin typeface="Arial Narrow"/>
              <a:cs typeface="Arial Narrow"/>
            </a:endParaRPr>
          </a:p>
        </p:txBody>
      </p:sp>
    </p:spTree>
    <p:extLst>
      <p:ext uri="{BB962C8B-B14F-4D97-AF65-F5344CB8AC3E}">
        <p14:creationId xmlns:p14="http://schemas.microsoft.com/office/powerpoint/2010/main" val="2821163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Why An Agreement?</a:t>
            </a:r>
            <a:endParaRPr lang="en-US" dirty="0">
              <a:latin typeface="Arial Narrow"/>
              <a:cs typeface="Arial Narrow"/>
            </a:endParaRPr>
          </a:p>
        </p:txBody>
      </p:sp>
      <p:sp>
        <p:nvSpPr>
          <p:cNvPr id="3" name="Content Placeholder 2"/>
          <p:cNvSpPr>
            <a:spLocks noGrp="1"/>
          </p:cNvSpPr>
          <p:nvPr>
            <p:ph idx="1"/>
          </p:nvPr>
        </p:nvSpPr>
        <p:spPr/>
        <p:txBody>
          <a:bodyPr/>
          <a:lstStyle/>
          <a:p>
            <a:r>
              <a:rPr lang="en-US" dirty="0" smtClean="0">
                <a:latin typeface="Arial Narrow"/>
                <a:cs typeface="Arial Narrow"/>
              </a:rPr>
              <a:t>Supervisees reported inadequate supervision</a:t>
            </a:r>
          </a:p>
          <a:p>
            <a:pPr lvl="1"/>
            <a:r>
              <a:rPr lang="en-US" dirty="0" smtClean="0">
                <a:latin typeface="Arial Narrow"/>
                <a:cs typeface="Arial Narrow"/>
              </a:rPr>
              <a:t> 	characteristics of not knowing what the expectations were for supervision</a:t>
            </a:r>
          </a:p>
          <a:p>
            <a:pPr lvl="1"/>
            <a:r>
              <a:rPr lang="en-US" dirty="0" smtClean="0">
                <a:latin typeface="Arial Narrow"/>
                <a:cs typeface="Arial Narrow"/>
              </a:rPr>
              <a:t>Not knowing what evaluation would be used</a:t>
            </a:r>
          </a:p>
          <a:p>
            <a:pPr lvl="1"/>
            <a:r>
              <a:rPr lang="en-US" dirty="0" smtClean="0">
                <a:latin typeface="Arial Narrow"/>
                <a:cs typeface="Arial Narrow"/>
              </a:rPr>
              <a:t>Not having a supervisory relationship/alliance</a:t>
            </a:r>
          </a:p>
          <a:p>
            <a:pPr lvl="1"/>
            <a:r>
              <a:rPr lang="en-US" dirty="0" smtClean="0">
                <a:latin typeface="Arial Narrow"/>
                <a:cs typeface="Arial Narrow"/>
              </a:rPr>
              <a:t>Not receiving ongoing feedback</a:t>
            </a:r>
          </a:p>
          <a:p>
            <a:pPr lvl="1"/>
            <a:r>
              <a:rPr lang="en-US" dirty="0" smtClean="0">
                <a:latin typeface="Arial Narrow"/>
                <a:cs typeface="Arial Narrow"/>
              </a:rPr>
              <a:t>Receiving multiculturally insensitive supervision</a:t>
            </a:r>
          </a:p>
        </p:txBody>
      </p:sp>
    </p:spTree>
    <p:extLst>
      <p:ext uri="{BB962C8B-B14F-4D97-AF65-F5344CB8AC3E}">
        <p14:creationId xmlns:p14="http://schemas.microsoft.com/office/powerpoint/2010/main" val="2159934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603" name="Rectangle 2"/>
          <p:cNvSpPr>
            <a:spLocks noGrp="1" noChangeArrowheads="1"/>
          </p:cNvSpPr>
          <p:nvPr>
            <p:ph type="title"/>
          </p:nvPr>
        </p:nvSpPr>
        <p:spPr>
          <a:xfrm>
            <a:off x="520700" y="244158"/>
            <a:ext cx="8051800" cy="1339850"/>
          </a:xfrm>
        </p:spPr>
        <p:txBody>
          <a:bodyPr>
            <a:normAutofit fontScale="90000"/>
          </a:bodyPr>
          <a:lstStyle/>
          <a:p>
            <a:r>
              <a:rPr lang="en-US" dirty="0" smtClean="0">
                <a:latin typeface="Arial Narrow" pitchFamily="34" charset="0"/>
              </a:rPr>
              <a:t>The Supervision Agreement Is a Formalization of the Alliance</a:t>
            </a:r>
            <a:endParaRPr lang="en-US" dirty="0">
              <a:latin typeface="Arial Narrow" pitchFamily="34" charset="0"/>
            </a:endParaRPr>
          </a:p>
        </p:txBody>
      </p:sp>
      <p:sp>
        <p:nvSpPr>
          <p:cNvPr id="537602" name="Rectangle 3"/>
          <p:cNvSpPr>
            <a:spLocks noGrp="1" noChangeArrowheads="1"/>
          </p:cNvSpPr>
          <p:nvPr>
            <p:ph idx="4294967295"/>
          </p:nvPr>
        </p:nvSpPr>
        <p:spPr>
          <a:xfrm>
            <a:off x="520700" y="1363875"/>
            <a:ext cx="8216900" cy="5019992"/>
          </a:xfrm>
        </p:spPr>
        <p:txBody>
          <a:bodyPr>
            <a:noAutofit/>
          </a:bodyPr>
          <a:lstStyle/>
          <a:p>
            <a:pPr>
              <a:lnSpc>
                <a:spcPct val="110000"/>
              </a:lnSpc>
            </a:pPr>
            <a:r>
              <a:rPr lang="en-US" dirty="0" smtClean="0">
                <a:latin typeface="Arial Narrow" pitchFamily="34" charset="0"/>
              </a:rPr>
              <a:t>Collaborative, m</a:t>
            </a:r>
            <a:r>
              <a:rPr lang="en-US" dirty="0">
                <a:latin typeface="Arial Narrow" pitchFamily="34" charset="0"/>
              </a:rPr>
              <a:t>utually defined goals and tasks of clinical training </a:t>
            </a:r>
            <a:r>
              <a:rPr lang="en-US" dirty="0" smtClean="0">
                <a:latin typeface="Arial Narrow" pitchFamily="34" charset="0"/>
              </a:rPr>
              <a:t>developed</a:t>
            </a:r>
            <a:endParaRPr lang="en-US" sz="3200" dirty="0" smtClean="0">
              <a:latin typeface="Arial Narrow" pitchFamily="34" charset="0"/>
            </a:endParaRPr>
          </a:p>
          <a:p>
            <a:pPr>
              <a:lnSpc>
                <a:spcPct val="110000"/>
              </a:lnSpc>
            </a:pPr>
            <a:r>
              <a:rPr lang="en-US" dirty="0" smtClean="0">
                <a:latin typeface="Arial Narrow" pitchFamily="34" charset="0"/>
              </a:rPr>
              <a:t>Clarification of specific k</a:t>
            </a:r>
            <a:r>
              <a:rPr lang="en-US" sz="3200" dirty="0" smtClean="0">
                <a:latin typeface="Arial Narrow" pitchFamily="34" charset="0"/>
              </a:rPr>
              <a:t>nowledge</a:t>
            </a:r>
            <a:r>
              <a:rPr lang="en-US" sz="3200" dirty="0">
                <a:latin typeface="Arial Narrow" pitchFamily="34" charset="0"/>
              </a:rPr>
              <a:t>, skills, and values assembled to form specific clinical competencies</a:t>
            </a:r>
          </a:p>
          <a:p>
            <a:pPr>
              <a:lnSpc>
                <a:spcPct val="110000"/>
              </a:lnSpc>
            </a:pPr>
            <a:r>
              <a:rPr lang="en-US" sz="3200" dirty="0">
                <a:latin typeface="Arial Narrow" pitchFamily="34" charset="0"/>
              </a:rPr>
              <a:t>Learning strategies and evaluation procedures</a:t>
            </a:r>
          </a:p>
          <a:p>
            <a:pPr>
              <a:lnSpc>
                <a:spcPct val="110000"/>
              </a:lnSpc>
            </a:pPr>
            <a:r>
              <a:rPr lang="en-US" sz="3200" dirty="0">
                <a:latin typeface="Arial Narrow" pitchFamily="34" charset="0"/>
              </a:rPr>
              <a:t>Introduction to diversity of all three</a:t>
            </a:r>
          </a:p>
          <a:p>
            <a:pPr>
              <a:lnSpc>
                <a:spcPct val="110000"/>
              </a:lnSpc>
            </a:pPr>
            <a:r>
              <a:rPr lang="en-US" sz="3200" dirty="0">
                <a:latin typeface="Arial Narrow" pitchFamily="34" charset="0"/>
              </a:rPr>
              <a:t>Transparency in evaluation and </a:t>
            </a:r>
            <a:r>
              <a:rPr lang="en-US" sz="3200" dirty="0" smtClean="0">
                <a:latin typeface="Arial Narrow" pitchFamily="34" charset="0"/>
              </a:rPr>
              <a:t>feedback </a:t>
            </a:r>
            <a:endParaRPr lang="en-US" sz="3200" dirty="0">
              <a:latin typeface="Arial Narrow" pitchFamily="34" charset="0"/>
            </a:endParaRPr>
          </a:p>
        </p:txBody>
      </p:sp>
    </p:spTree>
    <p:extLst>
      <p:ext uri="{BB962C8B-B14F-4D97-AF65-F5344CB8AC3E}">
        <p14:creationId xmlns:p14="http://schemas.microsoft.com/office/powerpoint/2010/main" val="23400499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603" name="Rectangle 2"/>
          <p:cNvSpPr>
            <a:spLocks noGrp="1" noChangeArrowheads="1"/>
          </p:cNvSpPr>
          <p:nvPr>
            <p:ph type="title"/>
          </p:nvPr>
        </p:nvSpPr>
        <p:spPr>
          <a:xfrm>
            <a:off x="520700" y="244158"/>
            <a:ext cx="8051800" cy="1339850"/>
          </a:xfrm>
        </p:spPr>
        <p:txBody>
          <a:bodyPr>
            <a:normAutofit/>
          </a:bodyPr>
          <a:lstStyle/>
          <a:p>
            <a:endParaRPr lang="en-US" dirty="0">
              <a:latin typeface="Arial Narrow" pitchFamily="34" charset="0"/>
            </a:endParaRPr>
          </a:p>
        </p:txBody>
      </p:sp>
      <p:sp>
        <p:nvSpPr>
          <p:cNvPr id="537602" name="Rectangle 3"/>
          <p:cNvSpPr>
            <a:spLocks noGrp="1" noChangeArrowheads="1"/>
          </p:cNvSpPr>
          <p:nvPr>
            <p:ph idx="4294967295"/>
          </p:nvPr>
        </p:nvSpPr>
        <p:spPr>
          <a:xfrm>
            <a:off x="520700" y="1363875"/>
            <a:ext cx="8216900" cy="5019992"/>
          </a:xfrm>
        </p:spPr>
        <p:txBody>
          <a:bodyPr>
            <a:noAutofit/>
          </a:bodyPr>
          <a:lstStyle/>
          <a:p>
            <a:pPr marL="0" indent="0">
              <a:lnSpc>
                <a:spcPct val="110000"/>
              </a:lnSpc>
              <a:buNone/>
            </a:pPr>
            <a:r>
              <a:rPr lang="en-US" sz="2800" dirty="0" smtClean="0">
                <a:latin typeface="Arial Narrow" pitchFamily="34" charset="0"/>
              </a:rPr>
              <a:t>Clarity </a:t>
            </a:r>
            <a:r>
              <a:rPr lang="en-US" sz="2800" dirty="0">
                <a:latin typeface="Arial Narrow" pitchFamily="34" charset="0"/>
              </a:rPr>
              <a:t>in the training goals and the collaborative identification of the means to achieve the goals establish a context for the  development of an </a:t>
            </a:r>
            <a:r>
              <a:rPr lang="en-US" sz="2800" dirty="0" smtClean="0">
                <a:latin typeface="Arial Narrow" pitchFamily="34" charset="0"/>
              </a:rPr>
              <a:t>alliance/relationship </a:t>
            </a:r>
            <a:r>
              <a:rPr lang="en-US" sz="2800" dirty="0">
                <a:latin typeface="Arial Narrow" pitchFamily="34" charset="0"/>
              </a:rPr>
              <a:t>out of which an emotional bond will develop and the training goals will be achieved.</a:t>
            </a:r>
          </a:p>
          <a:p>
            <a:pPr>
              <a:lnSpc>
                <a:spcPct val="90000"/>
              </a:lnSpc>
              <a:buFont typeface="Wingdings" pitchFamily="2" charset="2"/>
              <a:buNone/>
            </a:pPr>
            <a:r>
              <a:rPr lang="en-US" sz="2800" dirty="0">
                <a:latin typeface="Arial Narrow" pitchFamily="34" charset="0"/>
              </a:rPr>
              <a:t> </a:t>
            </a:r>
          </a:p>
        </p:txBody>
      </p:sp>
    </p:spTree>
    <p:extLst>
      <p:ext uri="{BB962C8B-B14F-4D97-AF65-F5344CB8AC3E}">
        <p14:creationId xmlns:p14="http://schemas.microsoft.com/office/powerpoint/2010/main" val="80333019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286122055"/>
              </p:ext>
            </p:extLst>
          </p:nvPr>
        </p:nvGraphicFramePr>
        <p:xfrm>
          <a:off x="914400" y="838200"/>
          <a:ext cx="7353300" cy="54524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580015" y="0"/>
            <a:ext cx="7880216" cy="400110"/>
          </a:xfrm>
          <a:prstGeom prst="rect">
            <a:avLst/>
          </a:prstGeom>
          <a:noFill/>
        </p:spPr>
        <p:txBody>
          <a:bodyPr wrap="square" rtlCol="0">
            <a:spAutoFit/>
          </a:bodyPr>
          <a:lstStyle/>
          <a:p>
            <a:pPr algn="ctr"/>
            <a:r>
              <a:rPr lang="en-US" sz="2000" dirty="0" smtClean="0">
                <a:solidFill>
                  <a:schemeClr val="bg1"/>
                </a:solidFill>
                <a:latin typeface="Arial Narrow"/>
                <a:cs typeface="Arial Narrow"/>
              </a:rPr>
              <a:t>The Learning Cycle (Falender &amp; Shafranske, 2016)</a:t>
            </a:r>
            <a:endParaRPr lang="en-US" sz="2000" dirty="0">
              <a:solidFill>
                <a:schemeClr val="bg1"/>
              </a:solidFill>
              <a:latin typeface="Arial Narrow"/>
              <a:cs typeface="Arial Narrow"/>
            </a:endParaRPr>
          </a:p>
        </p:txBody>
      </p:sp>
      <p:sp>
        <p:nvSpPr>
          <p:cNvPr id="2" name="TextBox 1"/>
          <p:cNvSpPr txBox="1"/>
          <p:nvPr/>
        </p:nvSpPr>
        <p:spPr>
          <a:xfrm>
            <a:off x="6914928" y="4585013"/>
            <a:ext cx="1808915" cy="584776"/>
          </a:xfrm>
          <a:prstGeom prst="rect">
            <a:avLst/>
          </a:prstGeom>
          <a:noFill/>
        </p:spPr>
        <p:txBody>
          <a:bodyPr wrap="square" rtlCol="0">
            <a:spAutoFit/>
          </a:bodyPr>
          <a:lstStyle/>
          <a:p>
            <a:r>
              <a:rPr lang="en-US" sz="1600" dirty="0" smtClean="0">
                <a:latin typeface="Arial Narrow"/>
                <a:cs typeface="Arial Narrow"/>
              </a:rPr>
              <a:t>Shafranske &amp; Falender, in press</a:t>
            </a:r>
            <a:endParaRPr lang="en-US" sz="1600" dirty="0">
              <a:latin typeface="Arial Narrow"/>
              <a:cs typeface="Arial Narrow"/>
            </a:endParaRPr>
          </a:p>
        </p:txBody>
      </p:sp>
      <p:sp>
        <p:nvSpPr>
          <p:cNvPr id="5" name="TextBox 4"/>
          <p:cNvSpPr txBox="1"/>
          <p:nvPr/>
        </p:nvSpPr>
        <p:spPr>
          <a:xfrm>
            <a:off x="3463879" y="400110"/>
            <a:ext cx="2219449" cy="369332"/>
          </a:xfrm>
          <a:prstGeom prst="rect">
            <a:avLst/>
          </a:prstGeom>
          <a:noFill/>
        </p:spPr>
        <p:txBody>
          <a:bodyPr wrap="square" rtlCol="0">
            <a:spAutoFit/>
          </a:bodyPr>
          <a:lstStyle/>
          <a:p>
            <a:r>
              <a:rPr lang="en-US" dirty="0" smtClean="0"/>
              <a:t>The Learning Cycle</a:t>
            </a:r>
            <a:endParaRPr lang="en-US" dirty="0"/>
          </a:p>
        </p:txBody>
      </p:sp>
    </p:spTree>
    <p:extLst>
      <p:ext uri="{BB962C8B-B14F-4D97-AF65-F5344CB8AC3E}">
        <p14:creationId xmlns:p14="http://schemas.microsoft.com/office/powerpoint/2010/main" val="94661673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Narrow"/>
                <a:cs typeface="Arial Narrow"/>
              </a:rPr>
              <a:t>Review of the Contents of the Agreement</a:t>
            </a:r>
            <a:endParaRPr lang="en-US" dirty="0">
              <a:latin typeface="Arial Narrow"/>
              <a:cs typeface="Arial Narrow"/>
            </a:endParaRPr>
          </a:p>
        </p:txBody>
      </p:sp>
      <p:sp>
        <p:nvSpPr>
          <p:cNvPr id="3" name="Content Placeholder 2"/>
          <p:cNvSpPr>
            <a:spLocks noGrp="1"/>
          </p:cNvSpPr>
          <p:nvPr>
            <p:ph idx="1"/>
          </p:nvPr>
        </p:nvSpPr>
        <p:spPr/>
        <p:txBody>
          <a:bodyPr/>
          <a:lstStyle/>
          <a:p>
            <a:r>
              <a:rPr lang="en-US" dirty="0" smtClean="0">
                <a:latin typeface="Arial Narrow"/>
                <a:cs typeface="Arial Narrow"/>
              </a:rPr>
              <a:t>See your handout</a:t>
            </a:r>
            <a:endParaRPr lang="en-US" dirty="0">
              <a:latin typeface="Arial Narrow"/>
              <a:cs typeface="Arial Narrow"/>
            </a:endParaRPr>
          </a:p>
        </p:txBody>
      </p:sp>
    </p:spTree>
    <p:extLst>
      <p:ext uri="{BB962C8B-B14F-4D97-AF65-F5344CB8AC3E}">
        <p14:creationId xmlns:p14="http://schemas.microsoft.com/office/powerpoint/2010/main" val="609889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Supervisee Self-assessment</a:t>
            </a:r>
            <a:endParaRPr lang="en-US" dirty="0">
              <a:latin typeface="Arial Narrow"/>
              <a:cs typeface="Arial Narrow"/>
            </a:endParaRPr>
          </a:p>
        </p:txBody>
      </p:sp>
      <p:sp>
        <p:nvSpPr>
          <p:cNvPr id="3" name="Content Placeholder 2"/>
          <p:cNvSpPr>
            <a:spLocks noGrp="1"/>
          </p:cNvSpPr>
          <p:nvPr>
            <p:ph idx="1"/>
          </p:nvPr>
        </p:nvSpPr>
        <p:spPr/>
        <p:txBody>
          <a:bodyPr>
            <a:normAutofit lnSpcReduction="10000"/>
          </a:bodyPr>
          <a:lstStyle/>
          <a:p>
            <a:r>
              <a:rPr lang="en-US" dirty="0" smtClean="0">
                <a:latin typeface="Arial Narrow"/>
                <a:cs typeface="Arial Narrow"/>
              </a:rPr>
              <a:t>Prior to beginning, the supervisee self-assesses on a competence measure (we use Competencies Benchmarks (Fouad et al., 2009) (See handout for sample)</a:t>
            </a:r>
          </a:p>
          <a:p>
            <a:r>
              <a:rPr lang="en-US" dirty="0" smtClean="0">
                <a:latin typeface="Arial Narrow"/>
                <a:cs typeface="Arial Narrow"/>
              </a:rPr>
              <a:t>A supervisor task will be to assist the supervisee in developing goals and tasks related to the self-assessment, and to provide targeted feedback to the supervisee about the goals, achievement, and readiness for new ones</a:t>
            </a:r>
            <a:endParaRPr lang="en-US" dirty="0">
              <a:latin typeface="Arial Narrow"/>
              <a:cs typeface="Arial Narrow"/>
            </a:endParaRPr>
          </a:p>
        </p:txBody>
      </p:sp>
    </p:spTree>
    <p:extLst>
      <p:ext uri="{BB962C8B-B14F-4D97-AF65-F5344CB8AC3E}">
        <p14:creationId xmlns:p14="http://schemas.microsoft.com/office/powerpoint/2010/main" val="1958354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Narrow"/>
                <a:cs typeface="Arial Narrow"/>
              </a:rPr>
              <a:t>Task 1:  Transforming Supervisee Self-Assessment to Goals</a:t>
            </a:r>
            <a:endParaRPr lang="en-US" dirty="0">
              <a:latin typeface="Arial Narrow"/>
              <a:cs typeface="Arial Narrow"/>
            </a:endParaRPr>
          </a:p>
        </p:txBody>
      </p:sp>
      <p:sp>
        <p:nvSpPr>
          <p:cNvPr id="3" name="Content Placeholder 2"/>
          <p:cNvSpPr>
            <a:spLocks noGrp="1"/>
          </p:cNvSpPr>
          <p:nvPr>
            <p:ph idx="1"/>
          </p:nvPr>
        </p:nvSpPr>
        <p:spPr/>
        <p:txBody>
          <a:bodyPr/>
          <a:lstStyle/>
          <a:p>
            <a:r>
              <a:rPr lang="en-US" dirty="0" smtClean="0">
                <a:latin typeface="Arial Narrow"/>
                <a:cs typeface="Arial Narrow"/>
              </a:rPr>
              <a:t>Consider a supervisee you are working with OR consider the vignette on the next slide and role play the process of considering the self-assessment and translating it to two goals</a:t>
            </a:r>
            <a:endParaRPr lang="en-US" dirty="0">
              <a:latin typeface="Arial Narrow"/>
              <a:cs typeface="Arial Narrow"/>
            </a:endParaRPr>
          </a:p>
        </p:txBody>
      </p:sp>
    </p:spTree>
    <p:extLst>
      <p:ext uri="{BB962C8B-B14F-4D97-AF65-F5344CB8AC3E}">
        <p14:creationId xmlns:p14="http://schemas.microsoft.com/office/powerpoint/2010/main" val="1281468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Arial Narrow"/>
                <a:cs typeface="Arial Narrow"/>
              </a:rPr>
              <a:t>Supervisee is an intern, very experienced, and eager to begin supervision.  She describes that an issue with her previous supervision was that she received little to no feedback and that she feels she needs significant work on dealing with clients who have been traumatized—and her own response to it.  She has done reading and knows that her response may be over-involvement and would love supervision on that</a:t>
            </a:r>
            <a:endParaRPr lang="en-US" dirty="0">
              <a:latin typeface="Arial Narrow"/>
              <a:cs typeface="Arial Narrow"/>
            </a:endParaRPr>
          </a:p>
        </p:txBody>
      </p:sp>
    </p:spTree>
    <p:extLst>
      <p:ext uri="{BB962C8B-B14F-4D97-AF65-F5344CB8AC3E}">
        <p14:creationId xmlns:p14="http://schemas.microsoft.com/office/powerpoint/2010/main" val="12623749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1880</TotalTime>
  <Words>663</Words>
  <Application>Microsoft Macintosh PowerPoint</Application>
  <PresentationFormat>On-screen Show (4:3)</PresentationFormat>
  <Paragraphs>75</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Implementing a Competency-based, Transtheoretical Approach to Clinical Supervision: The Supervision Agreement   </vt:lpstr>
      <vt:lpstr>Why An Agreement?</vt:lpstr>
      <vt:lpstr>The Supervision Agreement Is a Formalization of the Alliance</vt:lpstr>
      <vt:lpstr>PowerPoint Presentation</vt:lpstr>
      <vt:lpstr>PowerPoint Presentation</vt:lpstr>
      <vt:lpstr>Review of the Contents of the Agreement</vt:lpstr>
      <vt:lpstr>Supervisee Self-assessment</vt:lpstr>
      <vt:lpstr>Task 1:  Transforming Supervisee Self-Assessment to Goals</vt:lpstr>
      <vt:lpstr>PowerPoint Presentation</vt:lpstr>
      <vt:lpstr>PowerPoint Presentation</vt:lpstr>
      <vt:lpstr>PowerPoint Presentation</vt:lpstr>
      <vt:lpstr>What Parameters of Agreement are Salient to the Vignette?</vt:lpstr>
      <vt:lpstr>Making the Agreement Your Own</vt:lpstr>
      <vt:lpstr>Discussion and Questions</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Implementing a Competency-based, Transtheoretical Approach to Clinical Supervision: The Supervision Agreement   </dc:title>
  <dc:creator>Carol Falender</dc:creator>
  <cp:lastModifiedBy>Carol Falender</cp:lastModifiedBy>
  <cp:revision>26</cp:revision>
  <dcterms:created xsi:type="dcterms:W3CDTF">2016-05-29T23:53:56Z</dcterms:created>
  <dcterms:modified xsi:type="dcterms:W3CDTF">2016-06-16T05:43:41Z</dcterms:modified>
</cp:coreProperties>
</file>